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04" r:id="rId1"/>
  </p:sldMasterIdLst>
  <p:sldIdLst>
    <p:sldId id="256" r:id="rId2"/>
    <p:sldId id="295" r:id="rId3"/>
    <p:sldId id="296" r:id="rId4"/>
    <p:sldId id="297" r:id="rId5"/>
    <p:sldId id="309" r:id="rId6"/>
    <p:sldId id="298" r:id="rId7"/>
    <p:sldId id="301" r:id="rId8"/>
    <p:sldId id="302" r:id="rId9"/>
    <p:sldId id="303" r:id="rId10"/>
    <p:sldId id="317" r:id="rId11"/>
    <p:sldId id="318" r:id="rId12"/>
    <p:sldId id="327" r:id="rId13"/>
    <p:sldId id="322" r:id="rId14"/>
  </p:sldIdLst>
  <p:sldSz cx="10660063" cy="7781925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451">
          <p15:clr>
            <a:srgbClr val="A4A3A4"/>
          </p15:clr>
        </p15:guide>
        <p15:guide id="2" pos="335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8A8"/>
    <a:srgbClr val="D60093"/>
    <a:srgbClr val="FF6D6D"/>
    <a:srgbClr val="F5FAB8"/>
    <a:srgbClr val="0066FF"/>
    <a:srgbClr val="FF9999"/>
    <a:srgbClr val="EEB500"/>
    <a:srgbClr val="CC3300"/>
    <a:srgbClr val="00CC99"/>
    <a:srgbClr val="9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956" y="-492"/>
      </p:cViewPr>
      <p:guideLst>
        <p:guide orient="horz" pos="2451"/>
        <p:guide pos="33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659572232706061E-2"/>
          <c:y val="3.3451815497313818E-2"/>
          <c:w val="0.74302847606386246"/>
          <c:h val="0.933096369005372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3"/>
            <c:invertIfNegative val="0"/>
            <c:bubble3D val="0"/>
            <c:spPr>
              <a:solidFill>
                <a:srgbClr val="7030A0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rgbClr val="0066FF"/>
              </a:solidFill>
            </c:spPr>
          </c:dPt>
          <c:dLbls>
            <c:dLbl>
              <c:idx val="0"/>
              <c:layout>
                <c:manualLayout>
                  <c:x val="8.6309470237284025E-2"/>
                  <c:y val="3.64928896334332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русские</c:v>
                </c:pt>
                <c:pt idx="1">
                  <c:v>украинцы</c:v>
                </c:pt>
                <c:pt idx="2">
                  <c:v>армяне</c:v>
                </c:pt>
                <c:pt idx="3">
                  <c:v>белорусы</c:v>
                </c:pt>
                <c:pt idx="4">
                  <c:v>азербайджанцы</c:v>
                </c:pt>
                <c:pt idx="5">
                  <c:v>цыгане</c:v>
                </c:pt>
                <c:pt idx="6">
                  <c:v>татары</c:v>
                </c:pt>
              </c:strCache>
            </c:strRef>
          </c:cat>
          <c:val>
            <c:numRef>
              <c:f>Лист1!$B$2:$B$8</c:f>
              <c:numCache>
                <c:formatCode>0.00%</c:formatCode>
                <c:ptCount val="7"/>
                <c:pt idx="0">
                  <c:v>0.95000000000000018</c:v>
                </c:pt>
                <c:pt idx="1">
                  <c:v>3.0000000000000009E-2</c:v>
                </c:pt>
                <c:pt idx="2">
                  <c:v>5.0000000000000018E-3</c:v>
                </c:pt>
                <c:pt idx="3">
                  <c:v>4.0000000000000018E-3</c:v>
                </c:pt>
                <c:pt idx="4">
                  <c:v>2.0000000000000009E-3</c:v>
                </c:pt>
                <c:pt idx="5">
                  <c:v>1.8000000000000008E-3</c:v>
                </c:pt>
                <c:pt idx="6">
                  <c:v>1.5000000000000009E-3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7263104"/>
        <c:axId val="87114496"/>
      </c:barChart>
      <c:valAx>
        <c:axId val="87114496"/>
        <c:scaling>
          <c:orientation val="minMax"/>
        </c:scaling>
        <c:delete val="0"/>
        <c:axPos val="l"/>
        <c:majorGridlines/>
        <c:numFmt formatCode="0.00%" sourceLinked="1"/>
        <c:majorTickMark val="none"/>
        <c:minorTickMark val="none"/>
        <c:tickLblPos val="none"/>
        <c:crossAx val="87263104"/>
        <c:crosses val="autoZero"/>
        <c:crossBetween val="between"/>
      </c:valAx>
      <c:catAx>
        <c:axId val="87263104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one"/>
        <c:crossAx val="87114496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57560658166746959"/>
          <c:y val="0.147675278413929"/>
          <c:w val="0.35907808510042244"/>
          <c:h val="0.60733483136166366"/>
        </c:manualLayout>
      </c:layout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</c:spPr>
          </c:dPt>
          <c:dPt>
            <c:idx val="1"/>
            <c:bubble3D val="0"/>
            <c:explosion val="11"/>
            <c:spPr>
              <a:solidFill>
                <a:srgbClr val="0066FF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городское население</c:v>
                </c:pt>
                <c:pt idx="1">
                  <c:v>сельское население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32826</c:v>
                </c:pt>
                <c:pt idx="1">
                  <c:v>25844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0821226682368332"/>
          <c:y val="0.11533169756205952"/>
          <c:w val="0.43326578512494529"/>
          <c:h val="0.793571378247945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explosion val="7"/>
          <c:dPt>
            <c:idx val="0"/>
            <c:bubble3D val="0"/>
            <c:explosion val="19"/>
            <c:spPr>
              <a:solidFill>
                <a:srgbClr val="FFC000"/>
              </a:solidFill>
            </c:spPr>
          </c:dPt>
          <c:dPt>
            <c:idx val="1"/>
            <c:bubble3D val="0"/>
            <c:explosion val="16"/>
            <c:spPr>
              <a:solidFill>
                <a:srgbClr val="00CC99"/>
              </a:solidFill>
            </c:spPr>
          </c:dPt>
          <c:dPt>
            <c:idx val="2"/>
            <c:bubble3D val="0"/>
            <c:explosion val="11"/>
            <c:spPr>
              <a:solidFill>
                <a:srgbClr val="C00000"/>
              </a:solidFill>
            </c:spPr>
          </c:dPt>
          <c:dPt>
            <c:idx val="3"/>
            <c:bubble3D val="0"/>
            <c:explosion val="10"/>
            <c:spPr>
              <a:solidFill>
                <a:srgbClr val="7030A0"/>
              </a:solidFill>
            </c:spPr>
          </c:dPt>
          <c:dPt>
            <c:idx val="4"/>
            <c:bubble3D val="0"/>
            <c:spPr>
              <a:solidFill>
                <a:srgbClr val="00B0F0"/>
              </a:solidFill>
            </c:spPr>
          </c:dPt>
          <c:dPt>
            <c:idx val="5"/>
            <c:bubble3D val="0"/>
            <c:explosion val="15"/>
            <c:spPr>
              <a:solidFill>
                <a:srgbClr val="D60093"/>
              </a:solidFill>
            </c:spPr>
          </c:dPt>
          <c:dPt>
            <c:idx val="6"/>
            <c:bubble3D val="0"/>
            <c:explosion val="18"/>
            <c:spPr>
              <a:solidFill>
                <a:srgbClr val="0066FF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0 -14</c:v>
                </c:pt>
                <c:pt idx="1">
                  <c:v>14-18</c:v>
                </c:pt>
                <c:pt idx="2">
                  <c:v>18-25</c:v>
                </c:pt>
                <c:pt idx="3">
                  <c:v>25-29</c:v>
                </c:pt>
                <c:pt idx="4">
                  <c:v>30-54</c:v>
                </c:pt>
                <c:pt idx="5">
                  <c:v>55-69</c:v>
                </c:pt>
                <c:pt idx="6">
                  <c:v>70 лет и старше</c:v>
                </c:pt>
              </c:strCache>
            </c:strRef>
          </c:cat>
          <c:val>
            <c:numRef>
              <c:f>Лист1!$B$2:$B$8</c:f>
              <c:numCache>
                <c:formatCode>0</c:formatCode>
                <c:ptCount val="7"/>
                <c:pt idx="0">
                  <c:v>8280</c:v>
                </c:pt>
                <c:pt idx="1">
                  <c:v>2187</c:v>
                </c:pt>
                <c:pt idx="2">
                  <c:v>6016</c:v>
                </c:pt>
                <c:pt idx="3">
                  <c:v>11949</c:v>
                </c:pt>
                <c:pt idx="4">
                  <c:v>12242</c:v>
                </c:pt>
                <c:pt idx="5">
                  <c:v>11496</c:v>
                </c:pt>
                <c:pt idx="6">
                  <c:v>7815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t"/>
      <c:layout>
        <c:manualLayout>
          <c:xMode val="edge"/>
          <c:yMode val="edge"/>
          <c:x val="0.73036836541265171"/>
          <c:y val="4.731859061730271E-2"/>
          <c:w val="0.24991123505395296"/>
          <c:h val="0.83366245213946444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53155756187875"/>
          <c:y val="3.1743352488311338E-2"/>
          <c:w val="0.66765541291872255"/>
          <c:h val="0.871783926927936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бюджета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0"/>
              <c:layout>
                <c:manualLayout>
                  <c:x val="1.3228000030552892E-2"/>
                  <c:y val="-2.01197959583369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0288444468207781E-2"/>
                  <c:y val="-1.76048214635448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8.818666687035244E-3"/>
                  <c:y val="-2.2634770453129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9107111155243023E-2"/>
                  <c:y val="-1.74675870285140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2.6456000061105735E-2"/>
                  <c:y val="-1.76048214635448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dirty="0" smtClean="0"/>
                      <a:t>810,8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822.8</c:v>
                </c:pt>
                <c:pt idx="1">
                  <c:v>874</c:v>
                </c:pt>
                <c:pt idx="2">
                  <c:v>810.8</c:v>
                </c:pt>
                <c:pt idx="3">
                  <c:v>828.7</c:v>
                </c:pt>
                <c:pt idx="4">
                  <c:v>846.9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Собственные доходы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2.1269315475504817E-2"/>
                  <c:y val="-5.1150531279028022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002060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3411758091425611E-2"/>
                  <c:y val="-4.28920337140044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002060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6799068236090975E-2"/>
                  <c:y val="-2.6624461130242499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002060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5486979757012855E-2"/>
                  <c:y val="-5.6545802083479618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002060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2.7380828110910211E-2"/>
                  <c:y val="-2.7445484515452138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rgbClr val="002060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2.4972643157643252E-2"/>
                  <c:y val="0"/>
                </c:manualLayout>
              </c:layout>
              <c:tx>
                <c:rich>
                  <a:bodyPr/>
                  <a:lstStyle/>
                  <a:p>
                    <a:pPr>
                      <a:defRPr b="1">
                        <a:solidFill>
                          <a:srgbClr val="002060"/>
                        </a:solidFill>
                      </a:defRPr>
                    </a:pPr>
                    <a:r>
                      <a:rPr lang="en-US" dirty="0" smtClean="0"/>
                      <a:t>326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308.89999999999986</c:v>
                </c:pt>
                <c:pt idx="1">
                  <c:v>318</c:v>
                </c:pt>
                <c:pt idx="2">
                  <c:v>325.89999999999986</c:v>
                </c:pt>
                <c:pt idx="3">
                  <c:v>317.5</c:v>
                </c:pt>
                <c:pt idx="4">
                  <c:v>352.1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8"/>
        <c:shape val="cylinder"/>
        <c:axId val="21848448"/>
        <c:axId val="21849984"/>
        <c:axId val="0"/>
      </c:bar3DChart>
      <c:catAx>
        <c:axId val="218484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Constantia" pitchFamily="18" charset="0"/>
              </a:defRPr>
            </a:pPr>
            <a:endParaRPr lang="ru-RU"/>
          </a:p>
        </c:txPr>
        <c:crossAx val="21849984"/>
        <c:crosses val="autoZero"/>
        <c:auto val="1"/>
        <c:lblAlgn val="ctr"/>
        <c:lblOffset val="100"/>
        <c:noMultiLvlLbl val="0"/>
      </c:catAx>
      <c:valAx>
        <c:axId val="218499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Constantia" pitchFamily="18" charset="0"/>
              </a:defRPr>
            </a:pPr>
            <a:endParaRPr lang="ru-RU"/>
          </a:p>
        </c:txPr>
        <c:crossAx val="21848448"/>
        <c:crosses val="autoZero"/>
        <c:crossBetween val="between"/>
      </c:valAx>
      <c:spPr>
        <a:noFill/>
        <a:ln w="25385">
          <a:noFill/>
        </a:ln>
      </c:spPr>
    </c:plotArea>
    <c:legend>
      <c:legendPos val="r"/>
      <c:layout>
        <c:manualLayout>
          <c:xMode val="edge"/>
          <c:yMode val="edge"/>
          <c:x val="0.78234998255940891"/>
          <c:y val="0.17663557009620076"/>
          <c:w val="0.21765007444244916"/>
          <c:h val="0.34299396070636806"/>
        </c:manualLayout>
      </c:layout>
      <c:overlay val="0"/>
      <c:txPr>
        <a:bodyPr/>
        <a:lstStyle/>
        <a:p>
          <a:pPr>
            <a:defRPr sz="1999" b="1"/>
          </a:pPr>
          <a:endParaRPr lang="ru-RU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7624F2-4BDA-4EBB-B07B-1ADCFD0B63F3}" type="doc">
      <dgm:prSet loTypeId="urn:microsoft.com/office/officeart/2008/layout/VerticalCurvedList" loCatId="list" qsTypeId="urn:microsoft.com/office/officeart/2005/8/quickstyle/3d4" qsCatId="3D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FA05D080-9B85-460D-9B52-8ECCE96F3C71}">
      <dgm:prSet phldrT="[Текст]"/>
      <dgm:spPr>
        <a:solidFill>
          <a:srgbClr val="EEB500">
            <a:tint val="66000"/>
            <a:satMod val="160000"/>
          </a:srgbClr>
        </a:solidFill>
      </dgm:spPr>
      <dgm:t>
        <a:bodyPr/>
        <a:lstStyle/>
        <a:p>
          <a:r>
            <a: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создание аварийно-восстановительного поезда на базе Острогожского Управления магистральных газопроводов филиала ООО </a:t>
          </a:r>
          <a:r>
            <a:rPr lang="ru-RU" b="1" dirty="0" err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ГазпромТрансгазМосква</a:t>
          </a:r>
          <a:r>
            <a: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»</a:t>
          </a:r>
          <a:endParaRPr lang="ru-RU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475DE33C-78E1-49B5-8B33-B4351BC7E996}" type="parTrans" cxnId="{98A169DF-AAA4-4C28-BAFC-4B8C94319E28}">
      <dgm:prSet/>
      <dgm:spPr/>
      <dgm:t>
        <a:bodyPr/>
        <a:lstStyle/>
        <a:p>
          <a:endParaRPr lang="ru-RU"/>
        </a:p>
      </dgm:t>
    </dgm:pt>
    <dgm:pt modelId="{0D591096-06BB-4487-9CB2-EFDD02DFE1B9}" type="sibTrans" cxnId="{98A169DF-AAA4-4C28-BAFC-4B8C94319E28}">
      <dgm:prSet/>
      <dgm:spPr/>
      <dgm:t>
        <a:bodyPr/>
        <a:lstStyle/>
        <a:p>
          <a:endParaRPr lang="ru-RU"/>
        </a:p>
      </dgm:t>
    </dgm:pt>
    <dgm:pt modelId="{2E97DA99-A0E3-4C1E-8B93-F61CA482BAB6}">
      <dgm:prSet phldrT="[Текст]"/>
      <dgm:spPr>
        <a:solidFill>
          <a:srgbClr val="EEB500">
            <a:tint val="66000"/>
            <a:satMod val="160000"/>
          </a:srgbClr>
        </a:solidFill>
      </dgm:spPr>
      <dgm:t>
        <a:bodyPr/>
        <a:lstStyle/>
        <a:p>
          <a:r>
            <a: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модернизация производства извести в ЗАО «</a:t>
          </a:r>
          <a:r>
            <a:rPr lang="ru-RU" b="1" dirty="0" err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Копанищенский</a:t>
          </a:r>
          <a:r>
            <a: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комбинат строительных материалов» с  переводом шахтных печей на газовое топливо</a:t>
          </a:r>
          <a:endParaRPr lang="ru-RU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4D501E35-EE90-4BDB-96A7-4686DDD1E717}" type="parTrans" cxnId="{C5600753-494C-421C-ABAD-95F192EFD0C6}">
      <dgm:prSet/>
      <dgm:spPr/>
      <dgm:t>
        <a:bodyPr/>
        <a:lstStyle/>
        <a:p>
          <a:endParaRPr lang="ru-RU"/>
        </a:p>
      </dgm:t>
    </dgm:pt>
    <dgm:pt modelId="{A71F2322-7886-4663-A871-FF784003DEB3}" type="sibTrans" cxnId="{C5600753-494C-421C-ABAD-95F192EFD0C6}">
      <dgm:prSet/>
      <dgm:spPr/>
      <dgm:t>
        <a:bodyPr/>
        <a:lstStyle/>
        <a:p>
          <a:endParaRPr lang="ru-RU"/>
        </a:p>
      </dgm:t>
    </dgm:pt>
    <dgm:pt modelId="{70C2DA5F-C655-43C7-836A-575774D0F646}">
      <dgm:prSet phldrT="[Текст]"/>
      <dgm:spPr>
        <a:solidFill>
          <a:srgbClr val="EEB500">
            <a:tint val="66000"/>
            <a:satMod val="160000"/>
          </a:srgbClr>
        </a:solidFill>
      </dgm:spPr>
      <dgm:t>
        <a:bodyPr/>
        <a:lstStyle/>
        <a:p>
          <a:r>
            <a: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модернизация производства овощных консервов в ООО «КРТ-Острогожск» с установкой новой линии</a:t>
          </a:r>
          <a:endParaRPr lang="ru-RU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1A9B2E1C-4237-4D04-A5E3-51ACBC54DBDD}" type="parTrans" cxnId="{4ADDD548-F281-49B4-93A7-F79B19430224}">
      <dgm:prSet/>
      <dgm:spPr/>
      <dgm:t>
        <a:bodyPr/>
        <a:lstStyle/>
        <a:p>
          <a:endParaRPr lang="ru-RU"/>
        </a:p>
      </dgm:t>
    </dgm:pt>
    <dgm:pt modelId="{AA5FA4BF-3C5F-4469-BD56-320C354C79D7}" type="sibTrans" cxnId="{4ADDD548-F281-49B4-93A7-F79B19430224}">
      <dgm:prSet/>
      <dgm:spPr/>
      <dgm:t>
        <a:bodyPr/>
        <a:lstStyle/>
        <a:p>
          <a:endParaRPr lang="ru-RU"/>
        </a:p>
      </dgm:t>
    </dgm:pt>
    <dgm:pt modelId="{76CBBE99-3BC8-4F15-8825-82C169CD3088}">
      <dgm:prSet phldrT="[Текст]"/>
      <dgm:spPr>
        <a:solidFill>
          <a:srgbClr val="EEB500">
            <a:tint val="66000"/>
            <a:satMod val="160000"/>
          </a:srgbClr>
        </a:solidFill>
      </dgm:spPr>
      <dgm:t>
        <a:bodyPr/>
        <a:lstStyle/>
        <a:p>
          <a:r>
            <a: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развитие свиноводства в ООО «Донской бекон. Реализация проекта по производству мяса свиней по замкнутому циклу</a:t>
          </a:r>
          <a:endParaRPr lang="ru-RU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46C97135-F20F-4E5A-8A7A-F200B717C5CB}" type="parTrans" cxnId="{E9ECD858-42F9-4C32-A695-91C5C4583D47}">
      <dgm:prSet/>
      <dgm:spPr/>
      <dgm:t>
        <a:bodyPr/>
        <a:lstStyle/>
        <a:p>
          <a:endParaRPr lang="ru-RU"/>
        </a:p>
      </dgm:t>
    </dgm:pt>
    <dgm:pt modelId="{DCE57A7B-2C79-499A-B9B2-FA3F8EDB75B1}" type="sibTrans" cxnId="{E9ECD858-42F9-4C32-A695-91C5C4583D47}">
      <dgm:prSet/>
      <dgm:spPr/>
      <dgm:t>
        <a:bodyPr/>
        <a:lstStyle/>
        <a:p>
          <a:endParaRPr lang="ru-RU"/>
        </a:p>
      </dgm:t>
    </dgm:pt>
    <dgm:pt modelId="{473C992A-FF15-4C72-9F88-165104052C20}">
      <dgm:prSet phldrT="[Текст]"/>
      <dgm:spPr>
        <a:solidFill>
          <a:srgbClr val="EEB500">
            <a:tint val="66000"/>
            <a:satMod val="160000"/>
          </a:srgbClr>
        </a:solidFill>
      </dgm:spPr>
      <dgm:t>
        <a:bodyPr/>
        <a:lstStyle/>
        <a:p>
          <a:r>
            <a: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развитие  садоводства на базе ЗАО «</a:t>
          </a:r>
          <a:r>
            <a:rPr lang="ru-RU" b="1" dirty="0" err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Острогожсксадпитомник</a:t>
          </a:r>
          <a:r>
            <a: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»,  сооружение системы капельного орошения, строительство </a:t>
          </a:r>
          <a:r>
            <a:rPr lang="ru-RU" b="1" dirty="0" err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фруктохранилищ</a:t>
          </a:r>
          <a:endParaRPr lang="ru-RU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575D088-AC87-4ED7-A596-B217763EAF8D}" type="parTrans" cxnId="{1950CDF3-F4FD-47D3-A6A2-6D9C4E4D7070}">
      <dgm:prSet/>
      <dgm:spPr/>
      <dgm:t>
        <a:bodyPr/>
        <a:lstStyle/>
        <a:p>
          <a:endParaRPr lang="ru-RU"/>
        </a:p>
      </dgm:t>
    </dgm:pt>
    <dgm:pt modelId="{9B588F89-FDBA-4404-BC0B-39B59876EA5C}" type="sibTrans" cxnId="{1950CDF3-F4FD-47D3-A6A2-6D9C4E4D7070}">
      <dgm:prSet/>
      <dgm:spPr/>
      <dgm:t>
        <a:bodyPr/>
        <a:lstStyle/>
        <a:p>
          <a:endParaRPr lang="ru-RU"/>
        </a:p>
      </dgm:t>
    </dgm:pt>
    <dgm:pt modelId="{7028760F-2091-4FD3-A386-981E5544C69A}">
      <dgm:prSet phldrT="[Текст]"/>
      <dgm:spPr>
        <a:solidFill>
          <a:srgbClr val="EEB500">
            <a:tint val="66000"/>
            <a:satMod val="160000"/>
          </a:srgbClr>
        </a:solidFill>
      </dgm:spPr>
      <dgm:t>
        <a:bodyPr/>
        <a:lstStyle/>
        <a:p>
          <a:r>
            <a: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развитие поголовья КРС в ЗАО «</a:t>
          </a:r>
          <a:r>
            <a:rPr lang="ru-RU" b="1" dirty="0" err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Острогожсксадпитомник</a:t>
          </a:r>
          <a:r>
            <a: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» с реконструкцией фермы и приобретением скота мясных пород</a:t>
          </a:r>
          <a:endParaRPr lang="ru-RU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470229A-1348-4A33-A734-B07505DEA8CC}" type="parTrans" cxnId="{4675FAAA-041E-467F-AA85-3645024A7019}">
      <dgm:prSet/>
      <dgm:spPr/>
      <dgm:t>
        <a:bodyPr/>
        <a:lstStyle/>
        <a:p>
          <a:endParaRPr lang="ru-RU"/>
        </a:p>
      </dgm:t>
    </dgm:pt>
    <dgm:pt modelId="{71049E7E-177C-4EA9-93AD-52475E613763}" type="sibTrans" cxnId="{4675FAAA-041E-467F-AA85-3645024A7019}">
      <dgm:prSet/>
      <dgm:spPr/>
      <dgm:t>
        <a:bodyPr/>
        <a:lstStyle/>
        <a:p>
          <a:endParaRPr lang="ru-RU"/>
        </a:p>
      </dgm:t>
    </dgm:pt>
    <dgm:pt modelId="{A103CBC2-C9F4-4C62-A26D-1BD5AA691CA7}">
      <dgm:prSet phldrT="[Текст]"/>
      <dgm:spPr>
        <a:solidFill>
          <a:srgbClr val="EEB500">
            <a:tint val="66000"/>
            <a:satMod val="160000"/>
          </a:srgbClr>
        </a:solidFill>
      </dgm:spPr>
      <dgm:t>
        <a:bodyPr/>
        <a:lstStyle/>
        <a:p>
          <a:r>
            <a: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Организация производства ООО «Стимул», ОАО «РИФ» , расширение площадей и модернизация</a:t>
          </a:r>
          <a:endParaRPr lang="ru-RU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95BD65D-63DD-417F-92AE-B21D808AE0E3}" type="parTrans" cxnId="{E2A43FAC-F915-408B-BE5F-BE41C312025E}">
      <dgm:prSet/>
      <dgm:spPr/>
      <dgm:t>
        <a:bodyPr/>
        <a:lstStyle/>
        <a:p>
          <a:endParaRPr lang="ru-RU"/>
        </a:p>
      </dgm:t>
    </dgm:pt>
    <dgm:pt modelId="{019805F3-8412-4DA2-8CDB-7CE5313409F3}" type="sibTrans" cxnId="{E2A43FAC-F915-408B-BE5F-BE41C312025E}">
      <dgm:prSet/>
      <dgm:spPr/>
      <dgm:t>
        <a:bodyPr/>
        <a:lstStyle/>
        <a:p>
          <a:endParaRPr lang="ru-RU"/>
        </a:p>
      </dgm:t>
    </dgm:pt>
    <dgm:pt modelId="{DC604C2F-390D-471D-B9EE-4D1E38D476C2}" type="pres">
      <dgm:prSet presAssocID="{F47624F2-4BDA-4EBB-B07B-1ADCFD0B63F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1047C2F6-724F-4DC5-AC32-45F8BFC54D28}" type="pres">
      <dgm:prSet presAssocID="{F47624F2-4BDA-4EBB-B07B-1ADCFD0B63F3}" presName="Name1" presStyleCnt="0"/>
      <dgm:spPr/>
    </dgm:pt>
    <dgm:pt modelId="{B60FFE3E-9B1F-4147-B6E3-7A531C5477F2}" type="pres">
      <dgm:prSet presAssocID="{F47624F2-4BDA-4EBB-B07B-1ADCFD0B63F3}" presName="cycle" presStyleCnt="0"/>
      <dgm:spPr/>
    </dgm:pt>
    <dgm:pt modelId="{F5E94442-D4C9-41F8-999F-95F5426E3099}" type="pres">
      <dgm:prSet presAssocID="{F47624F2-4BDA-4EBB-B07B-1ADCFD0B63F3}" presName="srcNode" presStyleLbl="node1" presStyleIdx="0" presStyleCnt="7"/>
      <dgm:spPr/>
    </dgm:pt>
    <dgm:pt modelId="{5B995A6A-E102-465F-B787-9B37EC042863}" type="pres">
      <dgm:prSet presAssocID="{F47624F2-4BDA-4EBB-B07B-1ADCFD0B63F3}" presName="conn" presStyleLbl="parChTrans1D2" presStyleIdx="0" presStyleCnt="1" custScaleX="60200" custScaleY="101927" custLinFactNeighborX="14799" custLinFactNeighborY="-557"/>
      <dgm:spPr/>
      <dgm:t>
        <a:bodyPr/>
        <a:lstStyle/>
        <a:p>
          <a:endParaRPr lang="ru-RU"/>
        </a:p>
      </dgm:t>
    </dgm:pt>
    <dgm:pt modelId="{051F7D9C-439C-4908-BFFC-F5A0232A8C3D}" type="pres">
      <dgm:prSet presAssocID="{F47624F2-4BDA-4EBB-B07B-1ADCFD0B63F3}" presName="extraNode" presStyleLbl="node1" presStyleIdx="0" presStyleCnt="7"/>
      <dgm:spPr/>
    </dgm:pt>
    <dgm:pt modelId="{4BF83D4F-BB9B-440F-A3AC-DB11D40CBA71}" type="pres">
      <dgm:prSet presAssocID="{F47624F2-4BDA-4EBB-B07B-1ADCFD0B63F3}" presName="dstNode" presStyleLbl="node1" presStyleIdx="0" presStyleCnt="7"/>
      <dgm:spPr/>
    </dgm:pt>
    <dgm:pt modelId="{6CA38F0F-92C4-45C8-B010-C812F12B7107}" type="pres">
      <dgm:prSet presAssocID="{FA05D080-9B85-460D-9B52-8ECCE96F3C71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3BEBE9-B9D8-4815-A95D-48668F84DFAA}" type="pres">
      <dgm:prSet presAssocID="{FA05D080-9B85-460D-9B52-8ECCE96F3C71}" presName="accent_1" presStyleCnt="0"/>
      <dgm:spPr/>
    </dgm:pt>
    <dgm:pt modelId="{C7E40326-2B25-4558-821A-D0230535F900}" type="pres">
      <dgm:prSet presAssocID="{FA05D080-9B85-460D-9B52-8ECCE96F3C71}" presName="accentRepeatNode" presStyleLbl="solidFgAcc1" presStyleIdx="0" presStyleCnt="7" custLinFactNeighborX="-5731" custLinFactNeighborY="9006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58C7A359-05CD-4711-8E8B-8E85C2D63169}" type="pres">
      <dgm:prSet presAssocID="{2E97DA99-A0E3-4C1E-8B93-F61CA482BAB6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9B3BE3-C40A-4BC0-98D5-A1B442A8F86D}" type="pres">
      <dgm:prSet presAssocID="{2E97DA99-A0E3-4C1E-8B93-F61CA482BAB6}" presName="accent_2" presStyleCnt="0"/>
      <dgm:spPr/>
    </dgm:pt>
    <dgm:pt modelId="{1997B8E3-6A18-43A5-B62E-E7C7B84A0C07}" type="pres">
      <dgm:prSet presAssocID="{2E97DA99-A0E3-4C1E-8B93-F61CA482BAB6}" presName="accentRepeatNode" presStyleLbl="solidFgAcc1" presStyleIdx="1" presStyleCnt="7" custLinFactNeighborX="-32098" custLinFactNeighborY="-267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186FCA64-C122-4326-AFC6-50BF8BDA82D1}" type="pres">
      <dgm:prSet presAssocID="{70C2DA5F-C655-43C7-836A-575774D0F646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93F2CD-33A1-4051-9FC0-DF7CD30E62CB}" type="pres">
      <dgm:prSet presAssocID="{70C2DA5F-C655-43C7-836A-575774D0F646}" presName="accent_3" presStyleCnt="0"/>
      <dgm:spPr/>
    </dgm:pt>
    <dgm:pt modelId="{430F8F2B-AF7E-48E8-966A-E3A7D4425DF1}" type="pres">
      <dgm:prSet presAssocID="{70C2DA5F-C655-43C7-836A-575774D0F646}" presName="accentRepeatNode" presStyleLbl="solidFgAcc1" presStyleIdx="2" presStyleCnt="7" custAng="20851112" custLinFactNeighborX="-32839" custLinFactNeighborY="-5468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9ABBEB0D-48CE-4150-9DD4-9F9C241B160D}" type="pres">
      <dgm:prSet presAssocID="{76CBBE99-3BC8-4F15-8825-82C169CD3088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F02962-C763-4D7D-9713-D383C6F58178}" type="pres">
      <dgm:prSet presAssocID="{76CBBE99-3BC8-4F15-8825-82C169CD3088}" presName="accent_4" presStyleCnt="0"/>
      <dgm:spPr/>
    </dgm:pt>
    <dgm:pt modelId="{84674E8A-0380-4F3F-8E1D-3DFC72D2C596}" type="pres">
      <dgm:prSet presAssocID="{76CBBE99-3BC8-4F15-8825-82C169CD3088}" presName="accentRepeatNode" presStyleLbl="solidFgAcc1" presStyleIdx="3" presStyleCnt="7" custLinFactNeighborX="-34624" custLinFactNeighborY="-6236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6344780A-0CDF-4D26-B3C9-87D2D20F72BC}" type="pres">
      <dgm:prSet presAssocID="{473C992A-FF15-4C72-9F88-165104052C20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41A480-2E5E-4041-83CE-1F1C415ADAEC}" type="pres">
      <dgm:prSet presAssocID="{473C992A-FF15-4C72-9F88-165104052C20}" presName="accent_5" presStyleCnt="0"/>
      <dgm:spPr/>
    </dgm:pt>
    <dgm:pt modelId="{BBC773F4-30AE-4370-B864-092E28292D14}" type="pres">
      <dgm:prSet presAssocID="{473C992A-FF15-4C72-9F88-165104052C20}" presName="accentRepeatNode" presStyleLbl="solidFgAcc1" presStyleIdx="4" presStyleCnt="7" custLinFactNeighborX="-32686" custLinFactNeighborY="-998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AA45FDCF-83EC-4D9F-AA17-7CF993695B79}" type="pres">
      <dgm:prSet presAssocID="{7028760F-2091-4FD3-A386-981E5544C69A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875AD8-E334-4E9E-AB91-74C29ED68060}" type="pres">
      <dgm:prSet presAssocID="{7028760F-2091-4FD3-A386-981E5544C69A}" presName="accent_6" presStyleCnt="0"/>
      <dgm:spPr/>
    </dgm:pt>
    <dgm:pt modelId="{A9C8922E-10D2-434E-A722-B6D64677BA0D}" type="pres">
      <dgm:prSet presAssocID="{7028760F-2091-4FD3-A386-981E5544C69A}" presName="accentRepeatNode" presStyleLbl="solidFgAcc1" presStyleIdx="5" presStyleCnt="7" custLinFactNeighborX="-22320" custLinFactNeighborY="-364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50326E0D-B9BB-4DD9-98ED-BA449368AF4D}" type="pres">
      <dgm:prSet presAssocID="{A103CBC2-C9F4-4C62-A26D-1BD5AA691CA7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606F86-9916-40AA-A511-201036555B8E}" type="pres">
      <dgm:prSet presAssocID="{A103CBC2-C9F4-4C62-A26D-1BD5AA691CA7}" presName="accent_7" presStyleCnt="0"/>
      <dgm:spPr/>
    </dgm:pt>
    <dgm:pt modelId="{46A107B9-E074-4F0C-84F3-9E3362B97A3C}" type="pres">
      <dgm:prSet presAssocID="{A103CBC2-C9F4-4C62-A26D-1BD5AA691CA7}" presName="accentRepeatNode" presStyleLbl="solidFgAcc1" presStyleIdx="6" presStyleCnt="7" custLinFactNeighborX="-11752" custLinFactNeighborY="-6504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</dgm:ptLst>
  <dgm:cxnLst>
    <dgm:cxn modelId="{98A169DF-AAA4-4C28-BAFC-4B8C94319E28}" srcId="{F47624F2-4BDA-4EBB-B07B-1ADCFD0B63F3}" destId="{FA05D080-9B85-460D-9B52-8ECCE96F3C71}" srcOrd="0" destOrd="0" parTransId="{475DE33C-78E1-49B5-8B33-B4351BC7E996}" sibTransId="{0D591096-06BB-4487-9CB2-EFDD02DFE1B9}"/>
    <dgm:cxn modelId="{119F3B31-8639-400F-81D0-9D1F2CBB117A}" type="presOf" srcId="{A103CBC2-C9F4-4C62-A26D-1BD5AA691CA7}" destId="{50326E0D-B9BB-4DD9-98ED-BA449368AF4D}" srcOrd="0" destOrd="0" presId="urn:microsoft.com/office/officeart/2008/layout/VerticalCurvedList"/>
    <dgm:cxn modelId="{7A3B8264-F71C-4EA2-9EC6-13E3AA8A1A07}" type="presOf" srcId="{0D591096-06BB-4487-9CB2-EFDD02DFE1B9}" destId="{5B995A6A-E102-465F-B787-9B37EC042863}" srcOrd="0" destOrd="0" presId="urn:microsoft.com/office/officeart/2008/layout/VerticalCurvedList"/>
    <dgm:cxn modelId="{E53CA4CC-1E03-41A7-BD0F-22D7F105A5FC}" type="presOf" srcId="{70C2DA5F-C655-43C7-836A-575774D0F646}" destId="{186FCA64-C122-4326-AFC6-50BF8BDA82D1}" srcOrd="0" destOrd="0" presId="urn:microsoft.com/office/officeart/2008/layout/VerticalCurvedList"/>
    <dgm:cxn modelId="{4675FAAA-041E-467F-AA85-3645024A7019}" srcId="{F47624F2-4BDA-4EBB-B07B-1ADCFD0B63F3}" destId="{7028760F-2091-4FD3-A386-981E5544C69A}" srcOrd="5" destOrd="0" parTransId="{A470229A-1348-4A33-A734-B07505DEA8CC}" sibTransId="{71049E7E-177C-4EA9-93AD-52475E613763}"/>
    <dgm:cxn modelId="{5ED9C6CD-8D54-4367-B898-88C1E5FC797D}" type="presOf" srcId="{7028760F-2091-4FD3-A386-981E5544C69A}" destId="{AA45FDCF-83EC-4D9F-AA17-7CF993695B79}" srcOrd="0" destOrd="0" presId="urn:microsoft.com/office/officeart/2008/layout/VerticalCurvedList"/>
    <dgm:cxn modelId="{E2A43FAC-F915-408B-BE5F-BE41C312025E}" srcId="{F47624F2-4BDA-4EBB-B07B-1ADCFD0B63F3}" destId="{A103CBC2-C9F4-4C62-A26D-1BD5AA691CA7}" srcOrd="6" destOrd="0" parTransId="{B95BD65D-63DD-417F-92AE-B21D808AE0E3}" sibTransId="{019805F3-8412-4DA2-8CDB-7CE5313409F3}"/>
    <dgm:cxn modelId="{34371F8F-1CCA-445E-BB2A-0E166F50F422}" type="presOf" srcId="{473C992A-FF15-4C72-9F88-165104052C20}" destId="{6344780A-0CDF-4D26-B3C9-87D2D20F72BC}" srcOrd="0" destOrd="0" presId="urn:microsoft.com/office/officeart/2008/layout/VerticalCurvedList"/>
    <dgm:cxn modelId="{94244274-6B95-4645-B130-4101FF214129}" type="presOf" srcId="{2E97DA99-A0E3-4C1E-8B93-F61CA482BAB6}" destId="{58C7A359-05CD-4711-8E8B-8E85C2D63169}" srcOrd="0" destOrd="0" presId="urn:microsoft.com/office/officeart/2008/layout/VerticalCurvedList"/>
    <dgm:cxn modelId="{44A49E37-6DF5-475D-9C04-C2C47F7598E2}" type="presOf" srcId="{76CBBE99-3BC8-4F15-8825-82C169CD3088}" destId="{9ABBEB0D-48CE-4150-9DD4-9F9C241B160D}" srcOrd="0" destOrd="0" presId="urn:microsoft.com/office/officeart/2008/layout/VerticalCurvedList"/>
    <dgm:cxn modelId="{4ADDD548-F281-49B4-93A7-F79B19430224}" srcId="{F47624F2-4BDA-4EBB-B07B-1ADCFD0B63F3}" destId="{70C2DA5F-C655-43C7-836A-575774D0F646}" srcOrd="2" destOrd="0" parTransId="{1A9B2E1C-4237-4D04-A5E3-51ACBC54DBDD}" sibTransId="{AA5FA4BF-3C5F-4469-BD56-320C354C79D7}"/>
    <dgm:cxn modelId="{E9ECD858-42F9-4C32-A695-91C5C4583D47}" srcId="{F47624F2-4BDA-4EBB-B07B-1ADCFD0B63F3}" destId="{76CBBE99-3BC8-4F15-8825-82C169CD3088}" srcOrd="3" destOrd="0" parTransId="{46C97135-F20F-4E5A-8A7A-F200B717C5CB}" sibTransId="{DCE57A7B-2C79-499A-B9B2-FA3F8EDB75B1}"/>
    <dgm:cxn modelId="{B5A42956-B6D5-42C1-810C-64424AD0CF1B}" type="presOf" srcId="{F47624F2-4BDA-4EBB-B07B-1ADCFD0B63F3}" destId="{DC604C2F-390D-471D-B9EE-4D1E38D476C2}" srcOrd="0" destOrd="0" presId="urn:microsoft.com/office/officeart/2008/layout/VerticalCurvedList"/>
    <dgm:cxn modelId="{9076A1DA-9B26-4B0F-B638-87D059A52E3C}" type="presOf" srcId="{FA05D080-9B85-460D-9B52-8ECCE96F3C71}" destId="{6CA38F0F-92C4-45C8-B010-C812F12B7107}" srcOrd="0" destOrd="0" presId="urn:microsoft.com/office/officeart/2008/layout/VerticalCurvedList"/>
    <dgm:cxn modelId="{C5600753-494C-421C-ABAD-95F192EFD0C6}" srcId="{F47624F2-4BDA-4EBB-B07B-1ADCFD0B63F3}" destId="{2E97DA99-A0E3-4C1E-8B93-F61CA482BAB6}" srcOrd="1" destOrd="0" parTransId="{4D501E35-EE90-4BDB-96A7-4686DDD1E717}" sibTransId="{A71F2322-7886-4663-A871-FF784003DEB3}"/>
    <dgm:cxn modelId="{1950CDF3-F4FD-47D3-A6A2-6D9C4E4D7070}" srcId="{F47624F2-4BDA-4EBB-B07B-1ADCFD0B63F3}" destId="{473C992A-FF15-4C72-9F88-165104052C20}" srcOrd="4" destOrd="0" parTransId="{D575D088-AC87-4ED7-A596-B217763EAF8D}" sibTransId="{9B588F89-FDBA-4404-BC0B-39B59876EA5C}"/>
    <dgm:cxn modelId="{78E1905A-D776-4D43-AD89-00A9C5DEF80E}" type="presParOf" srcId="{DC604C2F-390D-471D-B9EE-4D1E38D476C2}" destId="{1047C2F6-724F-4DC5-AC32-45F8BFC54D28}" srcOrd="0" destOrd="0" presId="urn:microsoft.com/office/officeart/2008/layout/VerticalCurvedList"/>
    <dgm:cxn modelId="{179D59E0-456E-4445-B849-97DA49B4A35F}" type="presParOf" srcId="{1047C2F6-724F-4DC5-AC32-45F8BFC54D28}" destId="{B60FFE3E-9B1F-4147-B6E3-7A531C5477F2}" srcOrd="0" destOrd="0" presId="urn:microsoft.com/office/officeart/2008/layout/VerticalCurvedList"/>
    <dgm:cxn modelId="{7804E641-AB13-45B7-9A59-B76E3936AA7F}" type="presParOf" srcId="{B60FFE3E-9B1F-4147-B6E3-7A531C5477F2}" destId="{F5E94442-D4C9-41F8-999F-95F5426E3099}" srcOrd="0" destOrd="0" presId="urn:microsoft.com/office/officeart/2008/layout/VerticalCurvedList"/>
    <dgm:cxn modelId="{9A1BFF32-A8CA-4840-B56E-420802DBF980}" type="presParOf" srcId="{B60FFE3E-9B1F-4147-B6E3-7A531C5477F2}" destId="{5B995A6A-E102-465F-B787-9B37EC042863}" srcOrd="1" destOrd="0" presId="urn:microsoft.com/office/officeart/2008/layout/VerticalCurvedList"/>
    <dgm:cxn modelId="{7C7833AF-6253-4A4C-9537-5835577225BD}" type="presParOf" srcId="{B60FFE3E-9B1F-4147-B6E3-7A531C5477F2}" destId="{051F7D9C-439C-4908-BFFC-F5A0232A8C3D}" srcOrd="2" destOrd="0" presId="urn:microsoft.com/office/officeart/2008/layout/VerticalCurvedList"/>
    <dgm:cxn modelId="{EC11081E-C728-4743-AFA2-2485C854721B}" type="presParOf" srcId="{B60FFE3E-9B1F-4147-B6E3-7A531C5477F2}" destId="{4BF83D4F-BB9B-440F-A3AC-DB11D40CBA71}" srcOrd="3" destOrd="0" presId="urn:microsoft.com/office/officeart/2008/layout/VerticalCurvedList"/>
    <dgm:cxn modelId="{24D9098C-0AFD-4569-8574-81996B8D6603}" type="presParOf" srcId="{1047C2F6-724F-4DC5-AC32-45F8BFC54D28}" destId="{6CA38F0F-92C4-45C8-B010-C812F12B7107}" srcOrd="1" destOrd="0" presId="urn:microsoft.com/office/officeart/2008/layout/VerticalCurvedList"/>
    <dgm:cxn modelId="{178A5C32-1B70-449C-8937-23D84E2DB255}" type="presParOf" srcId="{1047C2F6-724F-4DC5-AC32-45F8BFC54D28}" destId="{1E3BEBE9-B9D8-4815-A95D-48668F84DFAA}" srcOrd="2" destOrd="0" presId="urn:microsoft.com/office/officeart/2008/layout/VerticalCurvedList"/>
    <dgm:cxn modelId="{864C595A-74AD-407F-BEC8-9A1CCF485D4F}" type="presParOf" srcId="{1E3BEBE9-B9D8-4815-A95D-48668F84DFAA}" destId="{C7E40326-2B25-4558-821A-D0230535F900}" srcOrd="0" destOrd="0" presId="urn:microsoft.com/office/officeart/2008/layout/VerticalCurvedList"/>
    <dgm:cxn modelId="{84ADA6B9-CAC7-4581-B570-2742364EAC53}" type="presParOf" srcId="{1047C2F6-724F-4DC5-AC32-45F8BFC54D28}" destId="{58C7A359-05CD-4711-8E8B-8E85C2D63169}" srcOrd="3" destOrd="0" presId="urn:microsoft.com/office/officeart/2008/layout/VerticalCurvedList"/>
    <dgm:cxn modelId="{0EDB0E57-55B3-4642-BE06-2D209F30D01C}" type="presParOf" srcId="{1047C2F6-724F-4DC5-AC32-45F8BFC54D28}" destId="{029B3BE3-C40A-4BC0-98D5-A1B442A8F86D}" srcOrd="4" destOrd="0" presId="urn:microsoft.com/office/officeart/2008/layout/VerticalCurvedList"/>
    <dgm:cxn modelId="{E05AD9F9-39AE-40CF-82BB-5BAFBD46D4FF}" type="presParOf" srcId="{029B3BE3-C40A-4BC0-98D5-A1B442A8F86D}" destId="{1997B8E3-6A18-43A5-B62E-E7C7B84A0C07}" srcOrd="0" destOrd="0" presId="urn:microsoft.com/office/officeart/2008/layout/VerticalCurvedList"/>
    <dgm:cxn modelId="{82535B0E-0867-4537-A53A-0220D409110F}" type="presParOf" srcId="{1047C2F6-724F-4DC5-AC32-45F8BFC54D28}" destId="{186FCA64-C122-4326-AFC6-50BF8BDA82D1}" srcOrd="5" destOrd="0" presId="urn:microsoft.com/office/officeart/2008/layout/VerticalCurvedList"/>
    <dgm:cxn modelId="{61320D86-BD8A-45A7-AB9F-CFBC1980F8DE}" type="presParOf" srcId="{1047C2F6-724F-4DC5-AC32-45F8BFC54D28}" destId="{1493F2CD-33A1-4051-9FC0-DF7CD30E62CB}" srcOrd="6" destOrd="0" presId="urn:microsoft.com/office/officeart/2008/layout/VerticalCurvedList"/>
    <dgm:cxn modelId="{D1375812-927F-44C7-93BD-E36151FAD691}" type="presParOf" srcId="{1493F2CD-33A1-4051-9FC0-DF7CD30E62CB}" destId="{430F8F2B-AF7E-48E8-966A-E3A7D4425DF1}" srcOrd="0" destOrd="0" presId="urn:microsoft.com/office/officeart/2008/layout/VerticalCurvedList"/>
    <dgm:cxn modelId="{89B26B96-FF4B-47DB-9CF6-8CDF56FEC3A8}" type="presParOf" srcId="{1047C2F6-724F-4DC5-AC32-45F8BFC54D28}" destId="{9ABBEB0D-48CE-4150-9DD4-9F9C241B160D}" srcOrd="7" destOrd="0" presId="urn:microsoft.com/office/officeart/2008/layout/VerticalCurvedList"/>
    <dgm:cxn modelId="{CF748B2A-40F3-45E0-B43F-12DC097873DD}" type="presParOf" srcId="{1047C2F6-724F-4DC5-AC32-45F8BFC54D28}" destId="{7BF02962-C763-4D7D-9713-D383C6F58178}" srcOrd="8" destOrd="0" presId="urn:microsoft.com/office/officeart/2008/layout/VerticalCurvedList"/>
    <dgm:cxn modelId="{98E0E710-CC6E-4514-AA8F-E017551C8019}" type="presParOf" srcId="{7BF02962-C763-4D7D-9713-D383C6F58178}" destId="{84674E8A-0380-4F3F-8E1D-3DFC72D2C596}" srcOrd="0" destOrd="0" presId="urn:microsoft.com/office/officeart/2008/layout/VerticalCurvedList"/>
    <dgm:cxn modelId="{B4EB3A99-6FEC-4712-B076-D0E1EE1372A6}" type="presParOf" srcId="{1047C2F6-724F-4DC5-AC32-45F8BFC54D28}" destId="{6344780A-0CDF-4D26-B3C9-87D2D20F72BC}" srcOrd="9" destOrd="0" presId="urn:microsoft.com/office/officeart/2008/layout/VerticalCurvedList"/>
    <dgm:cxn modelId="{316CF92B-FDE9-42ED-BC50-C2A5803E0A08}" type="presParOf" srcId="{1047C2F6-724F-4DC5-AC32-45F8BFC54D28}" destId="{E341A480-2E5E-4041-83CE-1F1C415ADAEC}" srcOrd="10" destOrd="0" presId="urn:microsoft.com/office/officeart/2008/layout/VerticalCurvedList"/>
    <dgm:cxn modelId="{AFC7A5A4-8DAA-4B83-B1B2-7BBB00A6D4F1}" type="presParOf" srcId="{E341A480-2E5E-4041-83CE-1F1C415ADAEC}" destId="{BBC773F4-30AE-4370-B864-092E28292D14}" srcOrd="0" destOrd="0" presId="urn:microsoft.com/office/officeart/2008/layout/VerticalCurvedList"/>
    <dgm:cxn modelId="{19C6E77D-BFA3-49AE-8AE5-63473B2E9A62}" type="presParOf" srcId="{1047C2F6-724F-4DC5-AC32-45F8BFC54D28}" destId="{AA45FDCF-83EC-4D9F-AA17-7CF993695B79}" srcOrd="11" destOrd="0" presId="urn:microsoft.com/office/officeart/2008/layout/VerticalCurvedList"/>
    <dgm:cxn modelId="{CE01CAA5-BC90-4CB0-B9E7-F8E2374607D6}" type="presParOf" srcId="{1047C2F6-724F-4DC5-AC32-45F8BFC54D28}" destId="{1B875AD8-E334-4E9E-AB91-74C29ED68060}" srcOrd="12" destOrd="0" presId="urn:microsoft.com/office/officeart/2008/layout/VerticalCurvedList"/>
    <dgm:cxn modelId="{ED12725B-EF09-4B60-9F94-93E2E2F9606C}" type="presParOf" srcId="{1B875AD8-E334-4E9E-AB91-74C29ED68060}" destId="{A9C8922E-10D2-434E-A722-B6D64677BA0D}" srcOrd="0" destOrd="0" presId="urn:microsoft.com/office/officeart/2008/layout/VerticalCurvedList"/>
    <dgm:cxn modelId="{E6D74FD7-4898-403B-B5C8-530201CF74E4}" type="presParOf" srcId="{1047C2F6-724F-4DC5-AC32-45F8BFC54D28}" destId="{50326E0D-B9BB-4DD9-98ED-BA449368AF4D}" srcOrd="13" destOrd="0" presId="urn:microsoft.com/office/officeart/2008/layout/VerticalCurvedList"/>
    <dgm:cxn modelId="{D12BC41C-33AE-44F0-92D1-CAB83338DE33}" type="presParOf" srcId="{1047C2F6-724F-4DC5-AC32-45F8BFC54D28}" destId="{C2606F86-9916-40AA-A511-201036555B8E}" srcOrd="14" destOrd="0" presId="urn:microsoft.com/office/officeart/2008/layout/VerticalCurvedList"/>
    <dgm:cxn modelId="{6089EEF2-CFB1-43CB-8995-164E1A7F6F75}" type="presParOf" srcId="{C2606F86-9916-40AA-A511-201036555B8E}" destId="{46A107B9-E074-4F0C-84F3-9E3362B97A3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995A6A-E102-465F-B787-9B37EC042863}">
      <dsp:nvSpPr>
        <dsp:cNvPr id="0" name=""/>
        <dsp:cNvSpPr/>
      </dsp:nvSpPr>
      <dsp:spPr>
        <a:xfrm>
          <a:off x="-4296823" y="-1253019"/>
          <a:ext cx="5251383" cy="8891324"/>
        </a:xfrm>
        <a:prstGeom prst="blockArc">
          <a:avLst>
            <a:gd name="adj1" fmla="val 18900000"/>
            <a:gd name="adj2" fmla="val 2700000"/>
            <a:gd name="adj3" fmla="val 248"/>
          </a:avLst>
        </a:pr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A38F0F-92C4-45C8-B010-C812F12B7107}">
      <dsp:nvSpPr>
        <dsp:cNvPr id="0" name=""/>
        <dsp:cNvSpPr/>
      </dsp:nvSpPr>
      <dsp:spPr>
        <a:xfrm>
          <a:off x="454744" y="294692"/>
          <a:ext cx="9996957" cy="589126"/>
        </a:xfrm>
        <a:prstGeom prst="rect">
          <a:avLst/>
        </a:prstGeom>
        <a:solidFill>
          <a:srgbClr val="EEB500">
            <a:tint val="66000"/>
            <a:satMod val="160000"/>
          </a:srgb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7619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создание аварийно-восстановительного поезда на базе Острогожского Управления магистральных газопроводов филиала ООО </a:t>
          </a:r>
          <a:r>
            <a:rPr lang="ru-RU" sz="1800" b="1" kern="1200" dirty="0" err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ГазпромТрансгазМосква</a:t>
          </a:r>
          <a:r>
            <a:rPr lang="ru-RU" sz="18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»</a:t>
          </a:r>
          <a:endParaRPr lang="ru-RU" sz="18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54744" y="294692"/>
        <a:ext cx="9996957" cy="589126"/>
      </dsp:txXfrm>
    </dsp:sp>
    <dsp:sp modelId="{C7E40326-2B25-4558-821A-D0230535F900}">
      <dsp:nvSpPr>
        <dsp:cNvPr id="0" name=""/>
        <dsp:cNvSpPr/>
      </dsp:nvSpPr>
      <dsp:spPr>
        <a:xfrm>
          <a:off x="44337" y="287372"/>
          <a:ext cx="736407" cy="736407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C7A359-05CD-4711-8E8B-8E85C2D63169}">
      <dsp:nvSpPr>
        <dsp:cNvPr id="0" name=""/>
        <dsp:cNvSpPr/>
      </dsp:nvSpPr>
      <dsp:spPr>
        <a:xfrm>
          <a:off x="988251" y="1178900"/>
          <a:ext cx="9463450" cy="589126"/>
        </a:xfrm>
        <a:prstGeom prst="rect">
          <a:avLst/>
        </a:prstGeom>
        <a:solidFill>
          <a:srgbClr val="EEB500">
            <a:tint val="66000"/>
            <a:satMod val="160000"/>
          </a:srgb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7619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модернизация производства извести в ЗАО «</a:t>
          </a:r>
          <a:r>
            <a:rPr lang="ru-RU" sz="1800" b="1" kern="1200" dirty="0" err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Копанищенский</a:t>
          </a:r>
          <a:r>
            <a:rPr lang="ru-RU" sz="18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комбинат строительных материалов» с  переводом шахтных печей на газовое топливо</a:t>
          </a:r>
          <a:endParaRPr lang="ru-RU" sz="18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88251" y="1178900"/>
        <a:ext cx="9463450" cy="589126"/>
      </dsp:txXfrm>
    </dsp:sp>
    <dsp:sp modelId="{1997B8E3-6A18-43A5-B62E-E7C7B84A0C07}">
      <dsp:nvSpPr>
        <dsp:cNvPr id="0" name=""/>
        <dsp:cNvSpPr/>
      </dsp:nvSpPr>
      <dsp:spPr>
        <a:xfrm>
          <a:off x="383675" y="1085590"/>
          <a:ext cx="736407" cy="736407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6FCA64-C122-4326-AFC6-50BF8BDA82D1}">
      <dsp:nvSpPr>
        <dsp:cNvPr id="0" name=""/>
        <dsp:cNvSpPr/>
      </dsp:nvSpPr>
      <dsp:spPr>
        <a:xfrm>
          <a:off x="1280610" y="2062459"/>
          <a:ext cx="9171091" cy="589126"/>
        </a:xfrm>
        <a:prstGeom prst="rect">
          <a:avLst/>
        </a:prstGeom>
        <a:solidFill>
          <a:srgbClr val="EEB500">
            <a:tint val="66000"/>
            <a:satMod val="160000"/>
          </a:srgb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7619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модернизация производства овощных консервов в ООО «КРТ-Острогожск» с установкой новой линии</a:t>
          </a:r>
          <a:endParaRPr lang="ru-RU" sz="18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280610" y="2062459"/>
        <a:ext cx="9171091" cy="589126"/>
      </dsp:txXfrm>
    </dsp:sp>
    <dsp:sp modelId="{430F8F2B-AF7E-48E8-966A-E3A7D4425DF1}">
      <dsp:nvSpPr>
        <dsp:cNvPr id="0" name=""/>
        <dsp:cNvSpPr/>
      </dsp:nvSpPr>
      <dsp:spPr>
        <a:xfrm rot="20851112">
          <a:off x="670577" y="1948552"/>
          <a:ext cx="736407" cy="736407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BBEB0D-48CE-4150-9DD4-9F9C241B160D}">
      <dsp:nvSpPr>
        <dsp:cNvPr id="0" name=""/>
        <dsp:cNvSpPr/>
      </dsp:nvSpPr>
      <dsp:spPr>
        <a:xfrm>
          <a:off x="1373957" y="2946667"/>
          <a:ext cx="9077744" cy="589126"/>
        </a:xfrm>
        <a:prstGeom prst="rect">
          <a:avLst/>
        </a:prstGeom>
        <a:solidFill>
          <a:srgbClr val="EEB500">
            <a:tint val="66000"/>
            <a:satMod val="160000"/>
          </a:srgb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7619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развитие свиноводства в ООО «Донской бекон. Реализация проекта по производству мяса свиней по замкнутому циклу</a:t>
          </a:r>
          <a:endParaRPr lang="ru-RU" sz="18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373957" y="2946667"/>
        <a:ext cx="9077744" cy="589126"/>
      </dsp:txXfrm>
    </dsp:sp>
    <dsp:sp modelId="{84674E8A-0380-4F3F-8E1D-3DFC72D2C596}">
      <dsp:nvSpPr>
        <dsp:cNvPr id="0" name=""/>
        <dsp:cNvSpPr/>
      </dsp:nvSpPr>
      <dsp:spPr>
        <a:xfrm>
          <a:off x="750780" y="2827104"/>
          <a:ext cx="736407" cy="736407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44780A-0CDF-4D26-B3C9-87D2D20F72BC}">
      <dsp:nvSpPr>
        <dsp:cNvPr id="0" name=""/>
        <dsp:cNvSpPr/>
      </dsp:nvSpPr>
      <dsp:spPr>
        <a:xfrm>
          <a:off x="1280610" y="3830875"/>
          <a:ext cx="9171091" cy="589126"/>
        </a:xfrm>
        <a:prstGeom prst="rect">
          <a:avLst/>
        </a:prstGeom>
        <a:solidFill>
          <a:srgbClr val="EEB500">
            <a:tint val="66000"/>
            <a:satMod val="160000"/>
          </a:srgb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7619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развитие  садоводства на базе ЗАО «</a:t>
          </a:r>
          <a:r>
            <a:rPr lang="ru-RU" sz="1800" b="1" kern="1200" dirty="0" err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Острогожсксадпитомник</a:t>
          </a:r>
          <a:r>
            <a:rPr lang="ru-RU" sz="18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»,  сооружение системы капельного орошения, строительство </a:t>
          </a:r>
          <a:r>
            <a:rPr lang="ru-RU" sz="1800" b="1" kern="1200" dirty="0" err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фруктохранилищ</a:t>
          </a:r>
          <a:endParaRPr lang="ru-RU" sz="18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280610" y="3830875"/>
        <a:ext cx="9171091" cy="589126"/>
      </dsp:txXfrm>
    </dsp:sp>
    <dsp:sp modelId="{BBC773F4-30AE-4370-B864-092E28292D14}">
      <dsp:nvSpPr>
        <dsp:cNvPr id="0" name=""/>
        <dsp:cNvSpPr/>
      </dsp:nvSpPr>
      <dsp:spPr>
        <a:xfrm>
          <a:off x="671704" y="3749885"/>
          <a:ext cx="736407" cy="736407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45FDCF-83EC-4D9F-AA17-7CF993695B79}">
      <dsp:nvSpPr>
        <dsp:cNvPr id="0" name=""/>
        <dsp:cNvSpPr/>
      </dsp:nvSpPr>
      <dsp:spPr>
        <a:xfrm>
          <a:off x="988251" y="4714434"/>
          <a:ext cx="9463450" cy="589126"/>
        </a:xfrm>
        <a:prstGeom prst="rect">
          <a:avLst/>
        </a:prstGeom>
        <a:solidFill>
          <a:srgbClr val="EEB500">
            <a:tint val="66000"/>
            <a:satMod val="160000"/>
          </a:srgb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7619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развитие поголовья КРС в ЗАО «</a:t>
          </a:r>
          <a:r>
            <a:rPr lang="ru-RU" sz="1800" b="1" kern="1200" dirty="0" err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Острогожсксадпитомник</a:t>
          </a:r>
          <a:r>
            <a:rPr lang="ru-RU" sz="18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» с реконструкцией фермы и приобретением скота мясных пород</a:t>
          </a:r>
          <a:endParaRPr lang="ru-RU" sz="18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88251" y="4714434"/>
        <a:ext cx="9463450" cy="589126"/>
      </dsp:txXfrm>
    </dsp:sp>
    <dsp:sp modelId="{A9C8922E-10D2-434E-A722-B6D64677BA0D}">
      <dsp:nvSpPr>
        <dsp:cNvPr id="0" name=""/>
        <dsp:cNvSpPr/>
      </dsp:nvSpPr>
      <dsp:spPr>
        <a:xfrm>
          <a:off x="455681" y="4613981"/>
          <a:ext cx="736407" cy="736407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326E0D-B9BB-4DD9-98ED-BA449368AF4D}">
      <dsp:nvSpPr>
        <dsp:cNvPr id="0" name=""/>
        <dsp:cNvSpPr/>
      </dsp:nvSpPr>
      <dsp:spPr>
        <a:xfrm>
          <a:off x="454744" y="5598642"/>
          <a:ext cx="9996957" cy="589126"/>
        </a:xfrm>
        <a:prstGeom prst="rect">
          <a:avLst/>
        </a:prstGeom>
        <a:solidFill>
          <a:srgbClr val="EEB500">
            <a:tint val="66000"/>
            <a:satMod val="160000"/>
          </a:srgb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7619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Организация производства ООО «Стимул», ОАО «РИФ» , расширение площадей и модернизация</a:t>
          </a:r>
          <a:endParaRPr lang="ru-RU" sz="18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54744" y="5598642"/>
        <a:ext cx="9996957" cy="589126"/>
      </dsp:txXfrm>
    </dsp:sp>
    <dsp:sp modelId="{46A107B9-E074-4F0C-84F3-9E3362B97A3C}">
      <dsp:nvSpPr>
        <dsp:cNvPr id="0" name=""/>
        <dsp:cNvSpPr/>
      </dsp:nvSpPr>
      <dsp:spPr>
        <a:xfrm>
          <a:off x="0" y="5477105"/>
          <a:ext cx="736407" cy="736407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99629" y="6070653"/>
            <a:ext cx="10060434" cy="270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5375" tIns="52688" rIns="105375" bIns="52688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444169" y="5507274"/>
            <a:ext cx="9860558" cy="1387056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44169" y="4409758"/>
            <a:ext cx="9860558" cy="1037590"/>
          </a:xfrm>
        </p:spPr>
        <p:txBody>
          <a:bodyPr anchor="b"/>
          <a:lstStyle>
            <a:lvl1pPr marL="0" indent="0" algn="l">
              <a:buNone/>
              <a:defRPr sz="2800">
                <a:solidFill>
                  <a:schemeClr val="tx2">
                    <a:shade val="75000"/>
                  </a:schemeClr>
                </a:solidFill>
              </a:defRPr>
            </a:lvl1pPr>
            <a:lvl2pPr marL="526877" indent="0" algn="ctr">
              <a:buNone/>
            </a:lvl2pPr>
            <a:lvl3pPr marL="1053755" indent="0" algn="ctr">
              <a:buNone/>
            </a:lvl3pPr>
            <a:lvl4pPr marL="1580632" indent="0" algn="ctr">
              <a:buNone/>
            </a:lvl4pPr>
            <a:lvl5pPr marL="2107509" indent="0" algn="ctr">
              <a:buNone/>
            </a:lvl5pPr>
            <a:lvl6pPr marL="2634386" indent="0" algn="ctr">
              <a:buNone/>
            </a:lvl6pPr>
            <a:lvl7pPr marL="3161264" indent="0" algn="ctr">
              <a:buNone/>
            </a:lvl7pPr>
            <a:lvl8pPr marL="3688141" indent="0" algn="ctr">
              <a:buNone/>
            </a:lvl8pPr>
            <a:lvl9pPr marL="4215018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DC736-8434-4388-934A-70270FFF3C2D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594057" y="7346137"/>
            <a:ext cx="884785" cy="280149"/>
          </a:xfrm>
        </p:spPr>
        <p:txBody>
          <a:bodyPr/>
          <a:lstStyle/>
          <a:p>
            <a:fld id="{A9C77720-713E-40D3-9A6D-F2F2C6113B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DC736-8434-4388-934A-70270FFF3C2D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7720-713E-40D3-9A6D-F2F2C6113B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995047" y="623276"/>
            <a:ext cx="2132013" cy="663985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003" y="623276"/>
            <a:ext cx="7284376" cy="663985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DC736-8434-4388-934A-70270FFF3C2D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7720-713E-40D3-9A6D-F2F2C6113B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DC736-8434-4388-934A-70270FFF3C2D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4175191" y="86466"/>
            <a:ext cx="3375687" cy="327850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9594057" y="7346137"/>
            <a:ext cx="884785" cy="280149"/>
          </a:xfrm>
        </p:spPr>
        <p:txBody>
          <a:bodyPr/>
          <a:lstStyle/>
          <a:p>
            <a:fld id="{A9C77720-713E-40D3-9A6D-F2F2C6113B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99629" y="3909007"/>
            <a:ext cx="10060434" cy="270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5375" tIns="52688" rIns="105375" bIns="52688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44169" y="1902249"/>
            <a:ext cx="9860558" cy="1383453"/>
          </a:xfrm>
        </p:spPr>
        <p:txBody>
          <a:bodyPr anchor="b"/>
          <a:lstStyle>
            <a:lvl1pPr marL="0" indent="0" algn="r">
              <a:buNone/>
              <a:defRPr sz="23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DC736-8434-4388-934A-70270FFF3C2D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7720-713E-40D3-9A6D-F2F2C6113B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10397" y="3344124"/>
            <a:ext cx="10127060" cy="1344447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51782" y="518795"/>
            <a:ext cx="10127060" cy="954583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5336" y="1815782"/>
            <a:ext cx="4885862" cy="536088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5418865" y="1815782"/>
            <a:ext cx="5063530" cy="536088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DC736-8434-4388-934A-70270FFF3C2D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7720-713E-40D3-9A6D-F2F2C6113B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55335" y="6139074"/>
            <a:ext cx="10038226" cy="1001563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28107" y="756576"/>
            <a:ext cx="5001924" cy="725952"/>
          </a:xfrm>
        </p:spPr>
        <p:txBody>
          <a:bodyPr anchor="ctr"/>
          <a:lstStyle>
            <a:lvl1pPr marL="0" indent="0">
              <a:buNone/>
              <a:defRPr sz="21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300" b="1"/>
            </a:lvl2pPr>
            <a:lvl3pPr>
              <a:buNone/>
              <a:defRPr sz="21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5415164" y="756576"/>
            <a:ext cx="5003889" cy="725952"/>
          </a:xfrm>
        </p:spPr>
        <p:txBody>
          <a:bodyPr anchor="ctr"/>
          <a:lstStyle>
            <a:lvl1pPr marL="0" indent="0">
              <a:buNone/>
              <a:defRPr sz="21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300" b="1"/>
            </a:lvl2pPr>
            <a:lvl3pPr>
              <a:buNone/>
              <a:defRPr sz="21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28107" y="1493337"/>
            <a:ext cx="5001924" cy="4472806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5419483" y="1493337"/>
            <a:ext cx="4999570" cy="4472806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DC736-8434-4388-934A-70270FFF3C2D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594056" y="7349596"/>
            <a:ext cx="888339" cy="280149"/>
          </a:xfrm>
        </p:spPr>
        <p:txBody>
          <a:bodyPr/>
          <a:lstStyle/>
          <a:p>
            <a:fld id="{A9C77720-713E-40D3-9A6D-F2F2C6113B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99629" y="6830801"/>
            <a:ext cx="10060434" cy="270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5375" tIns="52688" rIns="105375" bIns="52688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51782" y="518795"/>
            <a:ext cx="10127060" cy="954583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DC736-8434-4388-934A-70270FFF3C2D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7720-713E-40D3-9A6D-F2F2C6113B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DC736-8434-4388-934A-70270FFF3C2D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7720-713E-40D3-9A6D-F2F2C6113B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99629" y="6637123"/>
            <a:ext cx="10060434" cy="270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5375" tIns="52688" rIns="105375" bIns="52688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533003" y="6225540"/>
            <a:ext cx="9860558" cy="590850"/>
          </a:xfrm>
        </p:spPr>
        <p:txBody>
          <a:bodyPr anchor="ctr"/>
          <a:lstStyle>
            <a:lvl1pPr algn="l">
              <a:buNone/>
              <a:defRPr sz="23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533004" y="691726"/>
            <a:ext cx="3507087" cy="5447348"/>
          </a:xfrm>
        </p:spPr>
        <p:txBody>
          <a:bodyPr/>
          <a:lstStyle>
            <a:lvl1pPr marL="0" indent="0">
              <a:buNone/>
              <a:defRPr sz="1600"/>
            </a:lvl1pPr>
            <a:lvl2pPr>
              <a:buNone/>
              <a:defRPr sz="1400"/>
            </a:lvl2pPr>
            <a:lvl3pPr>
              <a:buNone/>
              <a:defRPr sz="12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4167788" y="691726"/>
            <a:ext cx="6225773" cy="544734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DC736-8434-4388-934A-70270FFF3C2D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7720-713E-40D3-9A6D-F2F2C6113B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4086357" y="699708"/>
            <a:ext cx="5863035" cy="415036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7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DC736-8434-4388-934A-70270FFF3C2D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7720-713E-40D3-9A6D-F2F2C6113B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444169" y="5666530"/>
            <a:ext cx="6840207" cy="592652"/>
          </a:xfrm>
        </p:spPr>
        <p:txBody>
          <a:bodyPr anchor="ctr"/>
          <a:lstStyle>
            <a:lvl1pPr algn="l">
              <a:buNone/>
              <a:defRPr sz="23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444169" y="6278665"/>
            <a:ext cx="6840207" cy="871864"/>
          </a:xfrm>
        </p:spPr>
        <p:txBody>
          <a:bodyPr lIns="126451" tIns="0"/>
          <a:lstStyle>
            <a:lvl1pPr marL="0" indent="0">
              <a:buNone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smCheck">
          <a:fgClr>
            <a:srgbClr val="FFC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99629" y="1192478"/>
            <a:ext cx="10060434" cy="270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5375" tIns="52688" rIns="105375" bIns="52688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55335" y="1763543"/>
            <a:ext cx="10127060" cy="5135711"/>
          </a:xfrm>
          <a:prstGeom prst="rect">
            <a:avLst/>
          </a:prstGeom>
        </p:spPr>
        <p:txBody>
          <a:bodyPr vert="horz" lIns="105375" tIns="52688" rIns="105375" bIns="52688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7550878" y="86466"/>
            <a:ext cx="2931517" cy="327850"/>
          </a:xfrm>
          <a:prstGeom prst="rect">
            <a:avLst/>
          </a:prstGeom>
        </p:spPr>
        <p:txBody>
          <a:bodyPr vert="horz" lIns="105375" tIns="52688" rIns="105375" bIns="52688"/>
          <a:lstStyle>
            <a:lvl1pPr algn="l" eaLnBrk="1" latinLnBrk="0" hangingPunct="1">
              <a:defRPr kumimoji="0" sz="14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62DC736-8434-4388-934A-70270FFF3C2D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642188" y="86466"/>
            <a:ext cx="3908690" cy="327850"/>
          </a:xfrm>
          <a:prstGeom prst="rect">
            <a:avLst/>
          </a:prstGeom>
        </p:spPr>
        <p:txBody>
          <a:bodyPr vert="horz" lIns="105375" tIns="52688" rIns="105375" bIns="52688"/>
          <a:lstStyle>
            <a:lvl1pPr algn="r" eaLnBrk="1" latinLnBrk="0" hangingPunct="1">
              <a:defRPr kumimoji="0" sz="14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9594056" y="7349597"/>
            <a:ext cx="888339" cy="277411"/>
          </a:xfrm>
          <a:prstGeom prst="rect">
            <a:avLst/>
          </a:prstGeom>
        </p:spPr>
        <p:txBody>
          <a:bodyPr vert="horz" lIns="105375" tIns="52688" rIns="105375" bIns="52688"/>
          <a:lstStyle>
            <a:lvl1pPr algn="r" eaLnBrk="1" latinLnBrk="0" hangingPunct="1">
              <a:defRPr kumimoji="0" sz="14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9C77720-713E-40D3-9A6D-F2F2C6113B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55335" y="518795"/>
            <a:ext cx="10127060" cy="951124"/>
          </a:xfrm>
          <a:prstGeom prst="rect">
            <a:avLst/>
          </a:prstGeom>
        </p:spPr>
        <p:txBody>
          <a:bodyPr vert="horz" lIns="105375" tIns="52688" rIns="105375" bIns="52688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99629" y="1192478"/>
            <a:ext cx="10060434" cy="270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5375" tIns="52688" rIns="105375" bIns="52688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99629" y="1200521"/>
            <a:ext cx="10060434" cy="270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5375" tIns="52688" rIns="105375" bIns="52688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95158" indent="-395158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700" kern="1200">
          <a:solidFill>
            <a:schemeClr val="tx2"/>
          </a:solidFill>
          <a:latin typeface="+mn-lt"/>
          <a:ea typeface="+mn-ea"/>
          <a:cs typeface="+mn-cs"/>
        </a:defRPr>
      </a:lvl1pPr>
      <a:lvl2pPr marL="856176" indent="-329298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2pPr>
      <a:lvl3pPr marL="1317193" indent="-263439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3pPr>
      <a:lvl4pPr marL="1844070" indent="-263439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4pPr>
      <a:lvl5pPr marL="2370948" indent="-263439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2100" kern="1200">
          <a:solidFill>
            <a:schemeClr val="tx2"/>
          </a:solidFill>
          <a:latin typeface="+mn-lt"/>
          <a:ea typeface="+mn-ea"/>
          <a:cs typeface="+mn-cs"/>
        </a:defRPr>
      </a:lvl5pPr>
      <a:lvl6pPr marL="2897825" indent="-263439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2100" kern="1200">
          <a:solidFill>
            <a:schemeClr val="tx2"/>
          </a:solidFill>
          <a:latin typeface="+mn-lt"/>
          <a:ea typeface="+mn-ea"/>
          <a:cs typeface="+mn-cs"/>
        </a:defRPr>
      </a:lvl6pPr>
      <a:lvl7pPr marL="3424702" indent="-263439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7pPr>
      <a:lvl8pPr marL="3951580" indent="-263439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8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478457" indent="-263439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2687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5375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8063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10750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63438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16126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68814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21501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microsoft.com/office/2007/relationships/hdphoto" Target="../media/hdphoto3.wdp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chart" Target="../charts/chart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2.wdp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microsoft.com/office/2007/relationships/hdphoto" Target="../media/hdphoto2.wdp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8.png"/><Relationship Id="rId9" Type="http://schemas.microsoft.com/office/2007/relationships/diagramDrawing" Target="../diagrams/drawing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74" y="0"/>
            <a:ext cx="10690831" cy="7781925"/>
          </a:xfrm>
          <a:prstGeom prst="rect">
            <a:avLst/>
          </a:prstGeom>
          <a:ln w="2286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 descr="picture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8000" y="323850"/>
            <a:ext cx="9644063" cy="7235825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21518" y="2387492"/>
            <a:ext cx="960512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3180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3060700" algn="l"/>
                <a:tab pos="3421063" algn="l"/>
              </a:tabLs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Результаты стратегического анализа </a:t>
            </a:r>
          </a:p>
          <a:p>
            <a:pPr lvl="0" indent="43180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3060700" algn="l"/>
                <a:tab pos="3421063" algn="l"/>
              </a:tabLs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социально-экономического развития </a:t>
            </a:r>
          </a:p>
          <a:p>
            <a:pPr lvl="0" indent="43180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3060700" algn="l"/>
                <a:tab pos="3421063" algn="l"/>
              </a:tabLst>
            </a:pP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Острогожского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муниципального  района </a:t>
            </a:r>
          </a:p>
          <a:p>
            <a:pPr lvl="0" indent="43180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3060700" algn="l"/>
                <a:tab pos="3421063" algn="l"/>
              </a:tabLs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Воронежской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области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734654" y="4827066"/>
            <a:ext cx="3059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318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  <a:tab pos="3421063" algn="l"/>
              </a:tabLst>
            </a:pP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7199"/>
            <a:ext cx="10732628" cy="802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62080" y="60236"/>
            <a:ext cx="4897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ОСТРОГОЖСКИЙ МУНИЦИПАЛЬНЫЙ РАЙОН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8" name="Picture 3" descr="\\192.168.1.22\publik\Разное\ИНВЕСТИЦИИ\Инвестиционные проекты для Агентства\виды города\Герб Острогожского района 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4955" y="0"/>
            <a:ext cx="765023" cy="918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74468" y="62415"/>
            <a:ext cx="4158895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Проблемы социально-экономического </a:t>
            </a:r>
            <a:endParaRPr lang="ru-RU" b="1" dirty="0" smtClean="0">
              <a:solidFill>
                <a:srgbClr val="002060"/>
              </a:solidFill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развития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Острогожского </a:t>
            </a:r>
            <a:r>
              <a:rPr lang="ru-RU" b="1" dirty="0">
                <a:solidFill>
                  <a:srgbClr val="002060"/>
                </a:solidFill>
              </a:rPr>
              <a:t>муниципального района</a:t>
            </a:r>
            <a:endParaRPr lang="ru-RU" dirty="0">
              <a:solidFill>
                <a:srgbClr val="002060"/>
              </a:solidFill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(Экономические)</a:t>
            </a:r>
            <a:endParaRPr lang="ru-RU" dirty="0">
              <a:solidFill>
                <a:srgbClr val="002060"/>
              </a:solidFill>
            </a:endParaRPr>
          </a:p>
          <a:p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234928"/>
              </p:ext>
            </p:extLst>
          </p:nvPr>
        </p:nvGraphicFramePr>
        <p:xfrm>
          <a:off x="274467" y="1366523"/>
          <a:ext cx="10312147" cy="64154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22803"/>
                <a:gridCol w="6989344"/>
              </a:tblGrid>
              <a:tr h="3892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Проблема</a:t>
                      </a:r>
                      <a:endParaRPr lang="ru-RU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</a:rPr>
                        <a:t>Причины</a:t>
                      </a:r>
                      <a:endParaRPr lang="ru-RU" sz="13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372420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300" b="1" dirty="0">
                          <a:effectLst/>
                        </a:rPr>
                        <a:t>Недостаточное количество созданных рабочих мест в реальном секторе экономики</a:t>
                      </a:r>
                    </a:p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(Растет количество работающих за пределами района)</a:t>
                      </a:r>
                      <a:endParaRPr lang="ru-RU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</a:rPr>
                        <a:t>- Отсутствие крупных инвесторов в промышленности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</a:rPr>
                        <a:t>- Использование хозяйствующими субъектами неоформленных работников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</a:rPr>
                        <a:t>-Недостаточный уровень заработной платы</a:t>
                      </a:r>
                      <a:endParaRPr lang="ru-RU" sz="13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42542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300" b="1" dirty="0" smtClean="0">
                          <a:effectLst/>
                        </a:rPr>
                        <a:t>2.   Дефицит </a:t>
                      </a:r>
                      <a:r>
                        <a:rPr lang="ru-RU" sz="1300" b="1" dirty="0">
                          <a:effectLst/>
                        </a:rPr>
                        <a:t>квалифицированных кадров в сельском хозяйстве</a:t>
                      </a:r>
                      <a:endParaRPr lang="ru-RU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-Низкий уровень и качество жизни в сельской местности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-Сложные условия труда и не всегда удовлетворительный уровень зарплаты</a:t>
                      </a:r>
                      <a:endParaRPr lang="ru-RU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42542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300" b="1" dirty="0" smtClean="0">
                          <a:effectLst/>
                        </a:rPr>
                        <a:t>3. Дисбаланс </a:t>
                      </a:r>
                      <a:r>
                        <a:rPr lang="ru-RU" sz="1300" b="1" dirty="0">
                          <a:effectLst/>
                        </a:rPr>
                        <a:t>в развитии отраслей сельского хозяйства</a:t>
                      </a:r>
                      <a:endParaRPr lang="ru-RU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- Нежелание ряда крупных предприятий-инвесторов развивать животноводческую отрасль</a:t>
                      </a:r>
                      <a:endParaRPr lang="ru-RU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746716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300" b="1" dirty="0" smtClean="0">
                          <a:effectLst/>
                        </a:rPr>
                        <a:t>4. Неудовлетворительное </a:t>
                      </a:r>
                      <a:r>
                        <a:rPr lang="ru-RU" sz="1300" b="1" dirty="0">
                          <a:effectLst/>
                        </a:rPr>
                        <a:t>техническое состояние инженерной  и коммунальной инфраструктуры. Недостаточное качество</a:t>
                      </a:r>
                    </a:p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 дорожной сети.</a:t>
                      </a:r>
                      <a:endParaRPr lang="ru-RU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-Изношенность коммунальных сетей составляет более 70%. Последние 3 года проводились в основном замены изношенных, аварийных участков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-Доля протяженности автодорог общего пользования местного значения, не отвечающая нормативным требованиям 38,2%.</a:t>
                      </a:r>
                      <a:endParaRPr lang="ru-RU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621951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300" b="1" dirty="0" smtClean="0">
                          <a:effectLst/>
                        </a:rPr>
                        <a:t>5  Достаточно </a:t>
                      </a:r>
                      <a:r>
                        <a:rPr lang="ru-RU" sz="1300" b="1" dirty="0">
                          <a:effectLst/>
                        </a:rPr>
                        <a:t>высокая </a:t>
                      </a:r>
                      <a:r>
                        <a:rPr lang="ru-RU" sz="1300" b="1" dirty="0" err="1">
                          <a:effectLst/>
                        </a:rPr>
                        <a:t>дотационность</a:t>
                      </a:r>
                      <a:r>
                        <a:rPr lang="ru-RU" sz="1300" b="1" dirty="0">
                          <a:effectLst/>
                        </a:rPr>
                        <a:t> местного бюджета (за 2016 год доля межбюджетных </a:t>
                      </a:r>
                      <a:r>
                        <a:rPr lang="ru-RU" sz="1300" b="1" dirty="0" err="1">
                          <a:effectLst/>
                        </a:rPr>
                        <a:t>транфертов</a:t>
                      </a:r>
                      <a:r>
                        <a:rPr lang="ru-RU" sz="1300" b="1" dirty="0">
                          <a:effectLst/>
                        </a:rPr>
                        <a:t> в общем объеме кон. бюджета района 58,4%, по сельским поселениям до 64,1%)</a:t>
                      </a:r>
                      <a:endParaRPr lang="ru-RU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-Степень развития производств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-Система распределения налогов и сборов между бюджетами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-Неполное использование имеющегося налогового потенциала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-Налоговая дисциплина (наличие недоимки, «теневая» зарплата)</a:t>
                      </a:r>
                      <a:endParaRPr lang="ru-RU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582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6643"/>
            <a:ext cx="10732628" cy="802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62080" y="60236"/>
            <a:ext cx="4897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ОСТРОГОЖСКИЙ МУНИЦИПАЛЬНЫЙ РАЙОН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8" name="Picture 3" descr="\\192.168.1.22\publik\Разное\ИНВЕСТИЦИИ\Инвестиционные проекты для Агентства\виды города\Герб Острогожского района 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4955" y="0"/>
            <a:ext cx="765023" cy="918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74468" y="62415"/>
            <a:ext cx="3262240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Анализ сложившейся ситуации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853336"/>
              </p:ext>
            </p:extLst>
          </p:nvPr>
        </p:nvGraphicFramePr>
        <p:xfrm>
          <a:off x="274467" y="1226666"/>
          <a:ext cx="10385595" cy="6492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6157"/>
                <a:gridCol w="1245031"/>
                <a:gridCol w="3672408"/>
                <a:gridCol w="5041999"/>
              </a:tblGrid>
              <a:tr h="2669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№ п/п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78" marR="474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1100" dirty="0">
                          <a:effectLst/>
                        </a:rPr>
                        <a:t>Факторы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78" marR="474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1100" dirty="0">
                          <a:effectLst/>
                        </a:rPr>
                        <a:t>Сильные стороны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78" marR="474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1100">
                          <a:effectLst/>
                        </a:rPr>
                        <a:t>Слабые стороны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78" marR="47478" marT="0" marB="0" anchor="ctr"/>
                </a:tc>
              </a:tr>
              <a:tr h="133466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100">
                          <a:effectLst/>
                        </a:rPr>
                        <a:t>1.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78" marR="47478" marT="0" marB="0"/>
                </a:tc>
                <a:tc>
                  <a:txBody>
                    <a:bodyPr/>
                    <a:lstStyle/>
                    <a:p>
                      <a:pPr indent="-635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1100" dirty="0">
                          <a:effectLst/>
                        </a:rPr>
                        <a:t>Демографическая ситуация, уровень жизни населения, наличие трудовых ресурсов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78" marR="47478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74295" algn="l"/>
                        </a:tabLst>
                      </a:pPr>
                      <a:r>
                        <a:rPr lang="ru-RU" sz="1100" dirty="0">
                          <a:effectLst/>
                        </a:rPr>
                        <a:t>Высокая средняя плотность населения (29 чел./км</a:t>
                      </a:r>
                      <a:r>
                        <a:rPr lang="ru-RU" sz="1100" baseline="30000" dirty="0">
                          <a:effectLst/>
                        </a:rPr>
                        <a:t>2</a:t>
                      </a:r>
                      <a:r>
                        <a:rPr lang="ru-RU" sz="1100" dirty="0">
                          <a:effectLst/>
                        </a:rPr>
                        <a:t>); 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74295" algn="l"/>
                        </a:tabLst>
                      </a:pPr>
                      <a:r>
                        <a:rPr lang="ru-RU" sz="1100" dirty="0">
                          <a:effectLst/>
                        </a:rPr>
                        <a:t>Значительное количество трудоспособного населения незанятого в экономике;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74295" algn="l"/>
                        </a:tabLst>
                      </a:pPr>
                      <a:r>
                        <a:rPr lang="ru-RU" sz="1100" dirty="0">
                          <a:effectLst/>
                        </a:rPr>
                        <a:t>Реальные денежные доходы населения имеют положительную динамику;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Wingdings" panose="05000000000000000000" pitchFamily="2" charset="2"/>
                        <a:buChar char=""/>
                        <a:tabLst>
                          <a:tab pos="74295" algn="l"/>
                        </a:tabLst>
                      </a:pPr>
                      <a:r>
                        <a:rPr lang="ru-RU" sz="1100" spc="10" dirty="0">
                          <a:effectLst/>
                        </a:rPr>
                        <a:t>Возможность получения дополнительных доходов в натуральной форме от ведения личного подсобного хозяйства;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Wingdings" panose="05000000000000000000" pitchFamily="2" charset="2"/>
                        <a:buChar char=""/>
                        <a:tabLst>
                          <a:tab pos="74295" algn="l"/>
                        </a:tabLst>
                      </a:pPr>
                      <a:r>
                        <a:rPr lang="ru-RU" sz="1100" dirty="0">
                          <a:effectLst/>
                        </a:rPr>
                        <a:t>Низкий уровень регистрируемой безработицы (1,13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4295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78" marR="47478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Wingdings" panose="05000000000000000000" pitchFamily="2" charset="2"/>
                        <a:buChar char=""/>
                        <a:tabLst>
                          <a:tab pos="109855" algn="l"/>
                        </a:tabLst>
                      </a:pPr>
                      <a:r>
                        <a:rPr lang="ru-RU" sz="1100" dirty="0">
                          <a:effectLst/>
                        </a:rPr>
                        <a:t>Сокращение численности насел</a:t>
                      </a:r>
                      <a:r>
                        <a:rPr lang="ru-RU" sz="1100" spc="-5" dirty="0">
                          <a:effectLst/>
                        </a:rPr>
                        <a:t>ения за счет естественной и миграционной убыли;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Wingdings" panose="05000000000000000000" pitchFamily="2" charset="2"/>
                        <a:buChar char=""/>
                        <a:tabLst>
                          <a:tab pos="109855" algn="l"/>
                        </a:tabLst>
                      </a:pPr>
                      <a:r>
                        <a:rPr lang="ru-RU" sz="1100" spc="5" dirty="0">
                          <a:effectLst/>
                        </a:rPr>
                        <a:t>Отставание за­</a:t>
                      </a:r>
                      <a:r>
                        <a:rPr lang="ru-RU" sz="1100" spc="15" dirty="0">
                          <a:effectLst/>
                        </a:rPr>
                        <a:t>работной платы от </a:t>
                      </a:r>
                      <a:r>
                        <a:rPr lang="ru-RU" sz="1100" spc="15" dirty="0" err="1">
                          <a:effectLst/>
                        </a:rPr>
                        <a:t>среднеобла</a:t>
                      </a:r>
                      <a:r>
                        <a:rPr lang="ru-RU" sz="1100" dirty="0" err="1">
                          <a:effectLst/>
                        </a:rPr>
                        <a:t>стного</a:t>
                      </a:r>
                      <a:r>
                        <a:rPr lang="ru-RU" sz="1100" spc="5" dirty="0">
                          <a:effectLst/>
                        </a:rPr>
                        <a:t> уровня</a:t>
                      </a:r>
                      <a:r>
                        <a:rPr lang="ru-RU" sz="1100" dirty="0">
                          <a:effectLst/>
                        </a:rPr>
                        <a:t>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Wingdings" panose="05000000000000000000" pitchFamily="2" charset="2"/>
                        <a:buChar char=""/>
                        <a:tabLst>
                          <a:tab pos="109855" algn="l"/>
                        </a:tabLst>
                      </a:pPr>
                      <a:r>
                        <a:rPr lang="ru-RU" sz="1100" dirty="0">
                          <a:effectLst/>
                        </a:rPr>
                        <a:t> «Утечка» квалифицированных кадров в областной центр г. Воронеж;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Wingdings" panose="05000000000000000000" pitchFamily="2" charset="2"/>
                        <a:buChar char=""/>
                        <a:tabLst>
                          <a:tab pos="109855" algn="l"/>
                        </a:tabLst>
                      </a:pPr>
                      <a:r>
                        <a:rPr lang="ru-RU" sz="1100" dirty="0">
                          <a:effectLst/>
                        </a:rPr>
                        <a:t>Отток молодежи.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78" marR="47478" marT="0" marB="0"/>
                </a:tc>
              </a:tr>
              <a:tr h="1158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9560" algn="l"/>
                        </a:tabLst>
                      </a:pPr>
                      <a:r>
                        <a:rPr lang="ru-RU" sz="1100">
                          <a:effectLst/>
                        </a:rPr>
                        <a:t>2.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78" marR="474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1100">
                          <a:effectLst/>
                        </a:rPr>
                        <a:t>Географическое положение, природно-сырьевой потенциал района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78" marR="47478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74295" algn="l"/>
                          <a:tab pos="228600" algn="l"/>
                        </a:tabLst>
                      </a:pPr>
                      <a:r>
                        <a:rPr lang="ru-RU" sz="1100" kern="50" dirty="0">
                          <a:effectLst/>
                        </a:rPr>
                        <a:t> Выгодное транспортно-географическое </a:t>
                      </a:r>
                      <a:r>
                        <a:rPr lang="ru-RU" sz="1100" kern="50" dirty="0" smtClean="0">
                          <a:effectLst/>
                        </a:rPr>
                        <a:t>положение района </a:t>
                      </a:r>
                      <a:r>
                        <a:rPr lang="ru-RU" sz="1100" kern="50" dirty="0">
                          <a:effectLst/>
                        </a:rPr>
                        <a:t>.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900"/>
                        <a:buFont typeface="Symbol" panose="05050102010706020507" pitchFamily="18" charset="2"/>
                        <a:buChar char=""/>
                        <a:tabLst>
                          <a:tab pos="-52705" algn="l"/>
                          <a:tab pos="74295" algn="l"/>
                          <a:tab pos="180340" algn="l"/>
                          <a:tab pos="228600" algn="l"/>
                        </a:tabLst>
                      </a:pPr>
                      <a:r>
                        <a:rPr lang="ru-RU" sz="1100" dirty="0">
                          <a:effectLst/>
                        </a:rPr>
                        <a:t>Наличие на территории муниципального района месторождений полезных ископаемых (мел, глина, пески, легкоплавкие суглинки, торф);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900"/>
                        <a:buFont typeface="Symbol" panose="05050102010706020507" pitchFamily="18" charset="2"/>
                        <a:buChar char=""/>
                        <a:tabLst>
                          <a:tab pos="-52705" algn="l"/>
                          <a:tab pos="74295" algn="l"/>
                          <a:tab pos="180340" algn="l"/>
                          <a:tab pos="228600" algn="l"/>
                        </a:tabLst>
                      </a:pPr>
                      <a:r>
                        <a:rPr lang="ru-RU" sz="1100" dirty="0">
                          <a:effectLst/>
                        </a:rPr>
                        <a:t>Наличие  чистых рек, прудов, лесов</a:t>
                      </a:r>
                      <a:r>
                        <a:rPr lang="ru-RU" sz="1100" dirty="0" smtClean="0">
                          <a:effectLst/>
                        </a:rPr>
                        <a:t>.</a:t>
                      </a: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78" marR="47478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-4445" algn="l"/>
                          <a:tab pos="132715" algn="l"/>
                        </a:tabLst>
                      </a:pPr>
                      <a:r>
                        <a:rPr lang="ru-RU" sz="1100" spc="-15">
                          <a:effectLst/>
                        </a:rPr>
                        <a:t>Климатические условия относятся к условиям зоны рискованного земледелия;</a:t>
                      </a:r>
                      <a:endParaRPr lang="ru-RU" sz="110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-4445" algn="l"/>
                          <a:tab pos="132715" algn="l"/>
                          <a:tab pos="173355" algn="l"/>
                        </a:tabLst>
                      </a:pPr>
                      <a:r>
                        <a:rPr lang="ru-RU" sz="1100">
                          <a:effectLst/>
                        </a:rPr>
                        <a:t>Подтопление и затопление участков территории;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-4445" algn="l"/>
                          <a:tab pos="132715" algn="l"/>
                          <a:tab pos="173355" algn="l"/>
                        </a:tabLst>
                      </a:pPr>
                      <a:r>
                        <a:rPr lang="ru-RU" sz="1100">
                          <a:effectLst/>
                        </a:rPr>
                        <a:t>Заболоченность пойм,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-4445" algn="l"/>
                          <a:tab pos="132715" algn="l"/>
                          <a:tab pos="173355" algn="l"/>
                        </a:tabLst>
                      </a:pPr>
                      <a:r>
                        <a:rPr lang="ru-RU" sz="1100">
                          <a:effectLst/>
                        </a:rPr>
                        <a:t>Заиливание и зарастание дна речных русел;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-4445" algn="l"/>
                          <a:tab pos="132715" algn="l"/>
                          <a:tab pos="173355" algn="l"/>
                        </a:tabLst>
                      </a:pPr>
                      <a:r>
                        <a:rPr lang="ru-RU" sz="1100">
                          <a:effectLst/>
                        </a:rPr>
                        <a:t>Сильно развито оврагообразование.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2715" algn="l"/>
                          <a:tab pos="17335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78" marR="47478" marT="0" marB="0"/>
                </a:tc>
              </a:tr>
              <a:tr h="24023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78" marR="47478" marT="0" marB="0"/>
                </a:tc>
                <a:tc>
                  <a:txBody>
                    <a:bodyPr/>
                    <a:lstStyle/>
                    <a:p>
                      <a:pPr indent="-635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1100">
                          <a:effectLst/>
                        </a:rPr>
                        <a:t>Экономический потенциал и инвестиционные ресурсы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78" marR="47478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Wingdings" panose="05000000000000000000" pitchFamily="2" charset="2"/>
                        <a:buChar char=""/>
                        <a:tabLst>
                          <a:tab pos="188595" algn="l"/>
                        </a:tabLst>
                      </a:pPr>
                      <a:r>
                        <a:rPr lang="ru-RU" sz="1100" dirty="0">
                          <a:effectLst/>
                        </a:rPr>
                        <a:t>Естественные преимущества:</a:t>
                      </a:r>
                    </a:p>
                    <a:p>
                      <a:pPr indent="16002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8595" algn="l"/>
                        </a:tabLst>
                      </a:pPr>
                      <a:r>
                        <a:rPr lang="ru-RU" sz="1100" dirty="0">
                          <a:effectLst/>
                        </a:rPr>
                        <a:t>- климат;</a:t>
                      </a:r>
                    </a:p>
                    <a:p>
                      <a:pPr indent="16002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8595" algn="l"/>
                        </a:tabLst>
                      </a:pPr>
                      <a:r>
                        <a:rPr lang="ru-RU" sz="1100" dirty="0">
                          <a:effectLst/>
                        </a:rPr>
                        <a:t>- территориальное расположение района; </a:t>
                      </a:r>
                    </a:p>
                    <a:p>
                      <a:pPr indent="16002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 наличие благоприятных для земледелия черноземных почв;</a:t>
                      </a:r>
                    </a:p>
                    <a:p>
                      <a:pPr indent="16002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8595" algn="l"/>
                        </a:tabLst>
                      </a:pPr>
                      <a:r>
                        <a:rPr lang="ru-RU" sz="1100" dirty="0">
                          <a:effectLst/>
                        </a:rPr>
                        <a:t>- численность и стоимость трудовых ресурсов;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Wingdings" panose="05000000000000000000" pitchFamily="2" charset="2"/>
                        <a:buChar char=""/>
                        <a:tabLst>
                          <a:tab pos="188595" algn="l"/>
                        </a:tabLst>
                      </a:pPr>
                      <a:r>
                        <a:rPr lang="ru-RU" sz="1100" dirty="0">
                          <a:effectLst/>
                        </a:rPr>
                        <a:t>Многоотраслевая структура экономики;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Wingdings" panose="05000000000000000000" pitchFamily="2" charset="2"/>
                        <a:buChar char=""/>
                        <a:tabLst>
                          <a:tab pos="188595" algn="l"/>
                        </a:tabLst>
                      </a:pPr>
                      <a:r>
                        <a:rPr lang="ru-RU" sz="1100" dirty="0">
                          <a:effectLst/>
                        </a:rPr>
                        <a:t>Наличие свободных зон для инвестирования в развитие промышленности и агропромышленного комплекса;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Wingdings" panose="05000000000000000000" pitchFamily="2" charset="2"/>
                        <a:buChar char=""/>
                        <a:tabLst>
                          <a:tab pos="188595" algn="l"/>
                        </a:tabLst>
                      </a:pPr>
                      <a:r>
                        <a:rPr lang="ru-RU" sz="1100" dirty="0">
                          <a:effectLst/>
                        </a:rPr>
                        <a:t>Высокий потенциал развития с/х производства;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Wingdings" panose="05000000000000000000" pitchFamily="2" charset="2"/>
                        <a:buChar char=""/>
                        <a:tabLst>
                          <a:tab pos="188595" algn="l"/>
                        </a:tabLst>
                      </a:pPr>
                      <a:r>
                        <a:rPr lang="ru-RU" sz="1100" dirty="0">
                          <a:effectLst/>
                        </a:rPr>
                        <a:t>Наличие ресурсов для организации переработки сельхозпродукции;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Wingdings" panose="05000000000000000000" pitchFamily="2" charset="2"/>
                        <a:buChar char=""/>
                      </a:pPr>
                      <a:r>
                        <a:rPr lang="ru-RU" sz="1100" dirty="0">
                          <a:effectLst/>
                        </a:rPr>
                        <a:t>Обеспеченность собственными трудовыми ресурсами.</a:t>
                      </a:r>
                      <a:endParaRPr lang="ru-RU" sz="1100" dirty="0">
                        <a:effectLst/>
                        <a:latin typeface="Symbol" panose="05050102010706020507" pitchFamily="18" charset="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78" marR="47478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Wingdings" panose="05000000000000000000" pitchFamily="2" charset="2"/>
                        <a:buChar char=""/>
                        <a:tabLst>
                          <a:tab pos="91440" algn="l"/>
                        </a:tabLst>
                      </a:pPr>
                      <a:r>
                        <a:rPr lang="ru-RU" sz="1100" dirty="0">
                          <a:effectLst/>
                        </a:rPr>
                        <a:t>Нестабильные темпы роста инвестиционных вложений в экономику;;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Wingdings" panose="05000000000000000000" pitchFamily="2" charset="2"/>
                        <a:buChar char=""/>
                        <a:tabLst>
                          <a:tab pos="91440" algn="l"/>
                        </a:tabLst>
                      </a:pPr>
                      <a:r>
                        <a:rPr lang="ru-RU" sz="1100" dirty="0">
                          <a:effectLst/>
                        </a:rPr>
                        <a:t>Инерционное развитие сельскохозяйственных и промышленных предприятий;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Wingdings" panose="05000000000000000000" pitchFamily="2" charset="2"/>
                        <a:buChar char=""/>
                        <a:tabLst>
                          <a:tab pos="91440" algn="l"/>
                        </a:tabLst>
                      </a:pPr>
                      <a:r>
                        <a:rPr lang="ru-RU" sz="1100" dirty="0">
                          <a:effectLst/>
                        </a:rPr>
                        <a:t>Слабое использование инновационных направлений развития экономики;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Wingdings" panose="05000000000000000000" pitchFamily="2" charset="2"/>
                        <a:buChar char=""/>
                        <a:tabLst>
                          <a:tab pos="91440" algn="l"/>
                        </a:tabLst>
                      </a:pPr>
                      <a:r>
                        <a:rPr lang="ru-RU" sz="1100" dirty="0">
                          <a:effectLst/>
                        </a:rPr>
                        <a:t>Высокий физический и моральный износ основных фондов большинства предприятий;;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Wingdings" panose="05000000000000000000" pitchFamily="2" charset="2"/>
                        <a:buChar char=""/>
                        <a:tabLst>
                          <a:tab pos="91440" algn="l"/>
                        </a:tabLst>
                      </a:pPr>
                      <a:r>
                        <a:rPr lang="ru-RU" sz="1100" dirty="0">
                          <a:effectLst/>
                        </a:rPr>
                        <a:t>Недостаток предприятий, занимающихся животноводством;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Wingdings" panose="05000000000000000000" pitchFamily="2" charset="2"/>
                        <a:buChar char=""/>
                        <a:tabLst>
                          <a:tab pos="91440" algn="l"/>
                        </a:tabLst>
                      </a:pPr>
                      <a:r>
                        <a:rPr lang="ru-RU" sz="1100" dirty="0">
                          <a:effectLst/>
                        </a:rPr>
                        <a:t>Низкий процент племенного скота в общем поголовье;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Wingdings" panose="05000000000000000000" pitchFamily="2" charset="2"/>
                        <a:buChar char=""/>
                        <a:tabLst>
                          <a:tab pos="91440" algn="l"/>
                        </a:tabLst>
                      </a:pPr>
                      <a:r>
                        <a:rPr lang="ru-RU" sz="1100" dirty="0">
                          <a:effectLst/>
                        </a:rPr>
                        <a:t>Отсутствие пунктов приема продукции личных подсобных хозяйств населения;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Wingdings" panose="05000000000000000000" pitchFamily="2" charset="2"/>
                        <a:buChar char=""/>
                        <a:tabLst>
                          <a:tab pos="109855" algn="l"/>
                        </a:tabLst>
                      </a:pPr>
                      <a:r>
                        <a:rPr lang="ru-RU" sz="1100" dirty="0">
                          <a:effectLst/>
                        </a:rPr>
                        <a:t>Снижение количества субъектов малого и среднего предпринимательства;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Wingdings" panose="05000000000000000000" pitchFamily="2" charset="2"/>
                        <a:buChar char=""/>
                        <a:tabLst>
                          <a:tab pos="109855" algn="l"/>
                        </a:tabLst>
                      </a:pPr>
                      <a:r>
                        <a:rPr lang="ru-RU" sz="1100" dirty="0">
                          <a:effectLst/>
                        </a:rPr>
                        <a:t>Высокий уровень теневых доходов;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Wingdings" panose="05000000000000000000" pitchFamily="2" charset="2"/>
                        <a:buChar char=""/>
                        <a:tabLst>
                          <a:tab pos="91440" algn="l"/>
                        </a:tabLst>
                      </a:pPr>
                      <a:r>
                        <a:rPr lang="ru-RU" sz="1100" dirty="0">
                          <a:effectLst/>
                        </a:rPr>
                        <a:t>Присутствие на рынках большого количества товаров из других регионов, высокие цены на них;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1440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78" marR="4747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262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6643"/>
            <a:ext cx="10732628" cy="802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62080" y="60236"/>
            <a:ext cx="4897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ОСТРОГОЖСКИЙ МУНИЦИПАЛЬНЫЙ РАЙОН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8" name="Picture 3" descr="\\192.168.1.22\publik\Разное\ИНВЕСТИЦИИ\Инвестиционные проекты для Агентства\виды города\Герб Острогожского района 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4955" y="0"/>
            <a:ext cx="765023" cy="918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74468" y="62415"/>
            <a:ext cx="3385670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Анализ сложившейся ситуации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5267762"/>
              </p:ext>
            </p:extLst>
          </p:nvPr>
        </p:nvGraphicFramePr>
        <p:xfrm>
          <a:off x="433487" y="1455402"/>
          <a:ext cx="9649072" cy="58461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5935"/>
                <a:gridCol w="1509141"/>
                <a:gridCol w="3676899"/>
                <a:gridCol w="4067097"/>
              </a:tblGrid>
              <a:tr h="3270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№ п/п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60" marR="553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1000">
                          <a:effectLst/>
                        </a:rPr>
                        <a:t>Факторы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60" marR="553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1000">
                          <a:effectLst/>
                        </a:rPr>
                        <a:t>Сильные стороны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60" marR="5536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1000">
                          <a:effectLst/>
                        </a:rPr>
                        <a:t>Слабые стороны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60" marR="55360" marT="0" marB="0" anchor="ctr"/>
                </a:tc>
              </a:tr>
              <a:tr h="23071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4.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60" marR="55360" marT="0" marB="0"/>
                </a:tc>
                <a:tc>
                  <a:txBody>
                    <a:bodyPr/>
                    <a:lstStyle/>
                    <a:p>
                      <a:pPr indent="-635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1000">
                          <a:effectLst/>
                        </a:rPr>
                        <a:t>Состояние транспортной инфраструктуры и жилищно-коммунального хозяйства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60" marR="5536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"/>
                        <a:tabLst>
                          <a:tab pos="-52705" algn="l"/>
                          <a:tab pos="74295" algn="l"/>
                        </a:tabLst>
                      </a:pPr>
                      <a:r>
                        <a:rPr lang="ru-RU" sz="1000">
                          <a:effectLst/>
                        </a:rPr>
                        <a:t>Выгодное транспортно- географическое положение </a:t>
                      </a:r>
                    </a:p>
                    <a:p>
                      <a:pPr indent="-4000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52705" algn="l"/>
                          <a:tab pos="74295" algn="l"/>
                        </a:tabLst>
                      </a:pPr>
                      <a:r>
                        <a:rPr lang="ru-RU" sz="1000">
                          <a:effectLst/>
                        </a:rPr>
                        <a:t>Наличие разветвленной транспортной сети: железнодорожное сообщение, речное сообщение (р. Дон), крупные автотранспортные артерии – (Воронеж-Луганск и др.);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"/>
                        <a:tabLst>
                          <a:tab pos="-52705" algn="l"/>
                          <a:tab pos="74295" algn="l"/>
                        </a:tabLst>
                      </a:pPr>
                      <a:r>
                        <a:rPr lang="ru-RU" sz="1000">
                          <a:effectLst/>
                        </a:rPr>
                        <a:t>Наличие газопроводов высокого давления;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-52705" algn="l"/>
                          <a:tab pos="74295" algn="l"/>
                        </a:tabLst>
                      </a:pPr>
                      <a:r>
                        <a:rPr lang="ru-RU" sz="1000" spc="-15">
                          <a:effectLst/>
                        </a:rPr>
                        <a:t>Высокий уровень газификации района;</a:t>
                      </a:r>
                      <a:endParaRPr lang="ru-RU" sz="1000">
                        <a:effectLst/>
                      </a:endParaRPr>
                    </a:p>
                    <a:p>
                      <a:pPr marL="742950" lvl="1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74295" algn="l"/>
                        </a:tabLst>
                      </a:pPr>
                      <a:r>
                        <a:rPr lang="ru-RU" sz="1000" spc="-15">
                          <a:effectLst/>
                        </a:rPr>
                        <a:t>Наличие резервов мощности на электроподстанциях</a:t>
                      </a:r>
                      <a:endParaRPr lang="ru-RU" sz="1000">
                        <a:effectLst/>
                      </a:endParaRPr>
                    </a:p>
                    <a:p>
                      <a:pPr marL="742950" lvl="1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74295" algn="l"/>
                        </a:tabLst>
                      </a:pPr>
                      <a:r>
                        <a:rPr lang="ru-RU" sz="1000" spc="-15">
                          <a:effectLst/>
                        </a:rPr>
                        <a:t>Мощности перерабатывающих предприятий используются на 40-50%. Имеется возможность для переработки произведенной с/х продукции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60" marR="5536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09855" algn="l"/>
                        </a:tabLst>
                      </a:pPr>
                      <a:r>
                        <a:rPr lang="ru-RU" sz="1000">
                          <a:effectLst/>
                        </a:rPr>
                        <a:t>Высокая степень износа улично-дорожной сети и искусственных дорожных сооружений;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09855" algn="l"/>
                        </a:tabLst>
                      </a:pPr>
                      <a:r>
                        <a:rPr lang="ru-RU" sz="1000">
                          <a:effectLst/>
                        </a:rPr>
                        <a:t>Высокая степень износа инженерных сетей;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09855" algn="l"/>
                        </a:tabLst>
                      </a:pPr>
                      <a:r>
                        <a:rPr lang="ru-RU" sz="1000">
                          <a:effectLst/>
                        </a:rPr>
                        <a:t>Неразвитость инженерных коммуникаций, низкая обеспеченность населения качественной питьевой водой;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09855" algn="l"/>
                        </a:tabLst>
                      </a:pPr>
                      <a:r>
                        <a:rPr lang="ru-RU" sz="1000" spc="-15">
                          <a:effectLst/>
                        </a:rPr>
                        <a:t>Рост стоимости жилищно-коммунальных услуг; </a:t>
                      </a:r>
                      <a:endParaRPr lang="ru-RU" sz="100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09855" algn="l"/>
                        </a:tabLst>
                      </a:pPr>
                      <a:r>
                        <a:rPr lang="ru-RU" sz="1000" spc="-5">
                          <a:effectLst/>
                        </a:rPr>
                        <a:t>Низкая эффективность работы организаций </a:t>
                      </a:r>
                      <a:r>
                        <a:rPr lang="ru-RU" sz="1000" spc="10">
                          <a:effectLst/>
                        </a:rPr>
                        <a:t>коммунального комплекса;</a:t>
                      </a:r>
                      <a:endParaRPr lang="ru-RU" sz="100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09855" algn="l"/>
                        </a:tabLst>
                      </a:pPr>
                      <a:r>
                        <a:rPr lang="ru-RU" sz="1000" spc="10">
                          <a:effectLst/>
                        </a:rPr>
                        <a:t>Зависимость объема и стоимости предоставляемых жилищно-коммунальных услуг от платежеспособности населения. 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60" marR="55360" marT="0" marB="0"/>
                </a:tc>
              </a:tr>
              <a:tr h="14783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5.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60" marR="55360" marT="0" marB="0"/>
                </a:tc>
                <a:tc>
                  <a:txBody>
                    <a:bodyPr/>
                    <a:lstStyle/>
                    <a:p>
                      <a:pPr indent="-635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1000">
                          <a:effectLst/>
                        </a:rPr>
                        <a:t>Развитие социальной сферы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60" marR="5536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Wingdings" panose="05000000000000000000" pitchFamily="2" charset="2"/>
                        <a:buChar char=""/>
                        <a:tabLst>
                          <a:tab pos="74295" algn="l"/>
                        </a:tabLst>
                      </a:pPr>
                      <a:r>
                        <a:rPr lang="ru-RU" sz="1000">
                          <a:effectLst/>
                        </a:rPr>
                        <a:t>Значительный социально-культурный потенциал;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Wingdings" panose="05000000000000000000" pitchFamily="2" charset="2"/>
                        <a:buChar char=""/>
                        <a:tabLst>
                          <a:tab pos="74295" algn="l"/>
                        </a:tabLst>
                      </a:pPr>
                      <a:r>
                        <a:rPr lang="ru-RU" sz="1000">
                          <a:effectLst/>
                        </a:rPr>
                        <a:t>Наличие необходимой сети учреждений социальной инфраструктуры для обеспечения предоставления гарантированных услуг населению;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Wingdings" panose="05000000000000000000" pitchFamily="2" charset="2"/>
                        <a:buChar char=""/>
                        <a:tabLst>
                          <a:tab pos="74295" algn="l"/>
                        </a:tabLst>
                      </a:pPr>
                      <a:r>
                        <a:rPr lang="ru-RU" sz="1000">
                          <a:effectLst/>
                        </a:rPr>
                        <a:t> Достаточная степень насыщенности учреждениями банковской системы.</a:t>
                      </a:r>
                      <a:endParaRPr lang="ru-RU" sz="1000">
                        <a:effectLst/>
                        <a:latin typeface="Symbol" panose="05050102010706020507" pitchFamily="18" charset="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60" marR="5536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09855" algn="l"/>
                        </a:tabLst>
                      </a:pPr>
                      <a:r>
                        <a:rPr lang="ru-RU" sz="1000">
                          <a:effectLst/>
                        </a:rPr>
                        <a:t>Недостаточное материально-техническое обеспечение учреждений социальной сферы;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09855" algn="l"/>
                        </a:tabLst>
                      </a:pPr>
                      <a:r>
                        <a:rPr lang="ru-RU" sz="1000">
                          <a:effectLst/>
                        </a:rPr>
                        <a:t>Высокий уровень износа учреждений социальной сферы;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09855" algn="l"/>
                        </a:tabLst>
                      </a:pPr>
                      <a:r>
                        <a:rPr lang="ru-RU" sz="1000">
                          <a:effectLst/>
                        </a:rPr>
                        <a:t>Значительный износ зданий, помещений и медицинского оборудования в учреждениях здравоохранения, недоукомплектован­ность медицинских учреждений врачами;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60" marR="55360" marT="0" marB="0"/>
                </a:tc>
              </a:tr>
              <a:tr h="817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6.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60" marR="55360" marT="0" marB="0"/>
                </a:tc>
                <a:tc>
                  <a:txBody>
                    <a:bodyPr/>
                    <a:lstStyle/>
                    <a:p>
                      <a:pPr indent="-635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1000">
                          <a:effectLst/>
                        </a:rPr>
                        <a:t>Институциональный потенциал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60" marR="5536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45720" algn="l"/>
                        </a:tabLst>
                      </a:pPr>
                      <a:r>
                        <a:rPr lang="ru-RU" sz="1000" dirty="0">
                          <a:effectLst/>
                        </a:rPr>
                        <a:t> Открытость и лояльность властей к инвесторам;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45720" algn="l"/>
                        </a:tabLst>
                      </a:pPr>
                      <a:r>
                        <a:rPr lang="ru-RU" sz="1000" dirty="0">
                          <a:effectLst/>
                        </a:rPr>
                        <a:t> Активная позиция власти по привлечению инвестиций на территорию муниципального района;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" algn="l"/>
                          <a:tab pos="7429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60" marR="5536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73355" algn="l"/>
                        </a:tabLst>
                      </a:pPr>
                      <a:r>
                        <a:rPr lang="ru-RU" sz="1000">
                          <a:effectLst/>
                        </a:rPr>
                        <a:t>Зависимость экономики района от колебаний рынков и цен на сельскохозяйственное сырье и продовольствие;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73355" algn="l"/>
                        </a:tabLst>
                      </a:pPr>
                      <a:r>
                        <a:rPr lang="ru-RU" sz="1000">
                          <a:effectLst/>
                        </a:rPr>
                        <a:t>Технико-технологическое отставание многих производств от внешних и внутренних конкурентов;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60" marR="55360" marT="0" marB="0"/>
                </a:tc>
              </a:tr>
              <a:tr h="817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7.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60" marR="55360" marT="0" marB="0"/>
                </a:tc>
                <a:tc>
                  <a:txBody>
                    <a:bodyPr/>
                    <a:lstStyle/>
                    <a:p>
                      <a:pPr indent="-635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1000">
                          <a:effectLst/>
                        </a:rPr>
                        <a:t>Экологическая обстановка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60" marR="5536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50"/>
                        </a:spcAft>
                        <a:buFont typeface="Symbol" panose="05050102010706020507" pitchFamily="18" charset="2"/>
                        <a:buChar char=""/>
                        <a:tabLst>
                          <a:tab pos="188595" algn="l"/>
                          <a:tab pos="471170" algn="l"/>
                        </a:tabLst>
                      </a:pPr>
                      <a:r>
                        <a:rPr lang="ru-RU" sz="1000" spc="-20">
                          <a:effectLst/>
                        </a:rPr>
                        <a:t>Проведение </a:t>
                      </a:r>
                      <a:r>
                        <a:rPr lang="ru-RU" sz="1000" spc="15">
                          <a:effectLst/>
                        </a:rPr>
                        <a:t>мероприятий, направленных на охрану окружаю</a:t>
                      </a:r>
                      <a:r>
                        <a:rPr lang="ru-RU" sz="1000" spc="-10">
                          <a:effectLst/>
                        </a:rPr>
                        <a:t>щей среды;</a:t>
                      </a:r>
                      <a:endParaRPr lang="ru-RU" sz="100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50"/>
                        </a:spcAft>
                        <a:buFont typeface="Symbol" panose="05050102010706020507" pitchFamily="18" charset="2"/>
                        <a:buChar char=""/>
                        <a:tabLst>
                          <a:tab pos="188595" algn="l"/>
                          <a:tab pos="471170" algn="l"/>
                        </a:tabLst>
                      </a:pPr>
                      <a:r>
                        <a:rPr lang="ru-RU" sz="1000" spc="-10">
                          <a:effectLst/>
                        </a:rPr>
                        <a:t>Обеспечение населения доброкачественной питьевой водой.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60" marR="5536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-4445" algn="l"/>
                          <a:tab pos="173355" algn="l"/>
                        </a:tabLst>
                      </a:pPr>
                      <a:r>
                        <a:rPr lang="ru-RU" sz="1000" dirty="0">
                          <a:effectLst/>
                        </a:rPr>
                        <a:t>Негативное влияние на окружающую среду (выбросы вредных веществ в атмосферу, загрязнение подземных и поверхностных вод);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-4445" algn="l"/>
                          <a:tab pos="173355" algn="l"/>
                        </a:tabLst>
                      </a:pPr>
                      <a:r>
                        <a:rPr lang="ru-RU" sz="1000" dirty="0">
                          <a:effectLst/>
                        </a:rPr>
                        <a:t>Наличие несанкционированных свалок;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-4445" algn="l"/>
                          <a:tab pos="173355" algn="l"/>
                        </a:tabLst>
                      </a:pPr>
                      <a:r>
                        <a:rPr lang="ru-RU" sz="1000" dirty="0">
                          <a:effectLst/>
                        </a:rPr>
                        <a:t>Низкий уровень экологической культуры населения.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60" marR="5536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030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6643"/>
            <a:ext cx="10732628" cy="802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62080" y="60236"/>
            <a:ext cx="4897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ОСТРОГОЖСКИЙ МУНИЦИПАЛЬНЫЙ РАЙОН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8" name="Picture 3" descr="\\192.168.1.22\publik\Разное\ИНВЕСТИЦИИ\Инвестиционные проекты для Агентства\виды города\Герб Острогожского района 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4955" y="0"/>
            <a:ext cx="765023" cy="918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282248" y="1264395"/>
            <a:ext cx="10168131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МИССИЯ, ПРИОРИТЕТЫ, ЦЕЛИ И ЗАДАЧИ РАЗВИТИЯ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ОСТРОГОЖСКОГО МУНИЦИПАЛЬНОГО </a:t>
            </a: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РАЙОНА</a:t>
            </a:r>
            <a:endParaRPr lang="ru-RU" sz="15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Миссия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Острогожского муниципального района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укрепление собственных позиций на </a:t>
            </a:r>
            <a:r>
              <a:rPr lang="ru-RU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общеобластном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уровне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формирование условий для повышения качества жизни населения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 составе установленных приоритетов выделяются следующие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 развитие 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дравоохранения, образования, ЖКХ, улучшение экологии, создание сети качественных дорог, развитие малого бизнеса, развитие сельского хозяйства, повышение производительности </a:t>
            </a:r>
            <a:r>
              <a:rPr lang="ru-RU" sz="16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труда.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Стратегические цели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развития </a:t>
            </a:r>
            <a:r>
              <a:rPr lang="ru-RU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Острогожского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района: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экономики территории района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-развитие человеческого потенциала  (демография, увеличение продолжительности жизни)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-рост доходов населения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-доступность качественного  здравоохранения, образования, культуры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-обеспечение качества окружающей среды, необходимого для жизни человека и устойчивого развития экономики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462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63837"/>
            <a:ext cx="10660063" cy="802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8611" y="415025"/>
            <a:ext cx="4421723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ГЕОГРАФИЧЕСКОЕ ПОЛОЖЕНИЕ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78103" y="507358"/>
            <a:ext cx="4681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ОСТРОГОЖСКИЙ МУНИЦИПАЛЬНЫЙ РАЙОН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" name="Picture 2" descr="http://tppvo.ru/netcat_files/Image/rus36-map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6706"/>
            <a:ext cx="3679144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99709" y="6771282"/>
            <a:ext cx="28700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СХЕМА/ФОТО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РАСПОЛОЖЕНИЯ МУНИЦИПАЛЬНОГО РАЙОНА </a:t>
            </a:r>
            <a:r>
              <a:rPr lang="ru-RU" sz="1400" b="1" dirty="0" smtClean="0">
                <a:solidFill>
                  <a:srgbClr val="002060"/>
                </a:solidFill>
              </a:rPr>
              <a:t>НА </a:t>
            </a:r>
            <a:r>
              <a:rPr lang="ru-RU" sz="1400" b="1" dirty="0">
                <a:solidFill>
                  <a:srgbClr val="002060"/>
                </a:solidFill>
              </a:rPr>
              <a:t>КАРТЕ ВОРОНЕЖСКОЙ ОБЛАСТИ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909403" y="1402040"/>
            <a:ext cx="30163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600" b="1" dirty="0">
                <a:solidFill>
                  <a:srgbClr val="C00000"/>
                </a:solidFill>
              </a:rPr>
              <a:t>ГЕОГРАФИЧЕСКОЕ ПОЛОЖЕНИЕ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79144" y="2069397"/>
            <a:ext cx="3476855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rgbClr val="002060"/>
                </a:solidFill>
                <a:cs typeface="Times New Roman" pitchFamily="18" charset="0"/>
              </a:rPr>
              <a:t>Острогожский </a:t>
            </a:r>
            <a:r>
              <a:rPr lang="ru-RU" sz="1400" dirty="0">
                <a:solidFill>
                  <a:srgbClr val="002060"/>
                </a:solidFill>
                <a:cs typeface="Times New Roman" pitchFamily="18" charset="0"/>
              </a:rPr>
              <a:t>район </a:t>
            </a:r>
            <a:r>
              <a:rPr lang="ru-RU" sz="1400" dirty="0" smtClean="0">
                <a:solidFill>
                  <a:srgbClr val="002060"/>
                </a:solidFill>
                <a:cs typeface="Times New Roman" pitchFamily="18" charset="0"/>
              </a:rPr>
              <a:t>расположен на западной окраине центральной части Воронежской области, </a:t>
            </a:r>
            <a:r>
              <a:rPr lang="ru-RU" sz="1400" dirty="0">
                <a:solidFill>
                  <a:srgbClr val="002060"/>
                </a:solidFill>
                <a:cs typeface="Times New Roman" pitchFamily="18" charset="0"/>
              </a:rPr>
              <a:t>на правобережье Дона. </a:t>
            </a:r>
            <a:r>
              <a:rPr lang="ru-RU" sz="1400" dirty="0" smtClean="0">
                <a:solidFill>
                  <a:srgbClr val="002060"/>
                </a:solidFill>
                <a:cs typeface="Times New Roman" pitchFamily="18" charset="0"/>
              </a:rPr>
              <a:t>По </a:t>
            </a:r>
            <a:r>
              <a:rPr lang="ru-RU" sz="1400" dirty="0">
                <a:solidFill>
                  <a:srgbClr val="002060"/>
                </a:solidFill>
                <a:cs typeface="Times New Roman" pitchFamily="18" charset="0"/>
              </a:rPr>
              <a:t>территории района протекают </a:t>
            </a:r>
            <a:r>
              <a:rPr lang="ru-RU" sz="1400" dirty="0" smtClean="0">
                <a:solidFill>
                  <a:srgbClr val="002060"/>
                </a:solidFill>
                <a:cs typeface="Times New Roman" pitchFamily="18" charset="0"/>
              </a:rPr>
              <a:t>реки Дон</a:t>
            </a:r>
            <a:r>
              <a:rPr lang="ru-RU" sz="1400" dirty="0">
                <a:solidFill>
                  <a:srgbClr val="002060"/>
                </a:solidFill>
                <a:cs typeface="Times New Roman" pitchFamily="18" charset="0"/>
              </a:rPr>
              <a:t>, </a:t>
            </a:r>
            <a:r>
              <a:rPr lang="ru-RU" sz="1400" dirty="0" err="1">
                <a:solidFill>
                  <a:srgbClr val="002060"/>
                </a:solidFill>
                <a:cs typeface="Times New Roman" pitchFamily="18" charset="0"/>
              </a:rPr>
              <a:t>Потудань</a:t>
            </a:r>
            <a:r>
              <a:rPr lang="ru-RU" sz="1400" dirty="0">
                <a:solidFill>
                  <a:srgbClr val="002060"/>
                </a:solidFill>
                <a:cs typeface="Times New Roman" pitchFamily="18" charset="0"/>
              </a:rPr>
              <a:t>, Девица, Тихая </a:t>
            </a:r>
            <a:r>
              <a:rPr lang="ru-RU" sz="1400" dirty="0" smtClean="0">
                <a:solidFill>
                  <a:srgbClr val="002060"/>
                </a:solidFill>
                <a:cs typeface="Times New Roman" pitchFamily="18" charset="0"/>
              </a:rPr>
              <a:t>Сосна</a:t>
            </a:r>
            <a:r>
              <a:rPr lang="ru-RU" sz="1400" dirty="0">
                <a:solidFill>
                  <a:srgbClr val="002060"/>
                </a:solidFill>
                <a:cs typeface="Times New Roman" pitchFamily="18" charset="0"/>
              </a:rPr>
              <a:t>, есть небольшие озера</a:t>
            </a:r>
            <a:r>
              <a:rPr lang="ru-RU" sz="1400" dirty="0" smtClean="0">
                <a:solidFill>
                  <a:srgbClr val="002060"/>
                </a:solidFill>
                <a:cs typeface="Times New Roman" pitchFamily="18" charset="0"/>
              </a:rPr>
              <a:t>. Район граничит </a:t>
            </a:r>
            <a:r>
              <a:rPr lang="ru-RU" sz="1400" dirty="0">
                <a:solidFill>
                  <a:srgbClr val="002060"/>
                </a:solidFill>
                <a:cs typeface="Times New Roman" pitchFamily="18" charset="0"/>
              </a:rPr>
              <a:t>с </a:t>
            </a:r>
            <a:r>
              <a:rPr lang="ru-RU" sz="1400" dirty="0" err="1">
                <a:solidFill>
                  <a:srgbClr val="002060"/>
                </a:solidFill>
                <a:cs typeface="Times New Roman" pitchFamily="18" charset="0"/>
              </a:rPr>
              <a:t>Репьевским</a:t>
            </a:r>
            <a:r>
              <a:rPr lang="ru-RU" sz="1400" dirty="0">
                <a:solidFill>
                  <a:srgbClr val="002060"/>
                </a:solidFill>
                <a:cs typeface="Times New Roman" pitchFamily="18" charset="0"/>
              </a:rPr>
              <a:t>, Хохольским, Каширским, </a:t>
            </a:r>
            <a:r>
              <a:rPr lang="ru-RU" sz="1400" dirty="0" err="1">
                <a:solidFill>
                  <a:srgbClr val="002060"/>
                </a:solidFill>
                <a:cs typeface="Times New Roman" pitchFamily="18" charset="0"/>
              </a:rPr>
              <a:t>Лискинским</a:t>
            </a:r>
            <a:r>
              <a:rPr lang="ru-RU" sz="1400" dirty="0">
                <a:solidFill>
                  <a:srgbClr val="002060"/>
                </a:solidFill>
                <a:cs typeface="Times New Roman" pitchFamily="18" charset="0"/>
              </a:rPr>
              <a:t> и Каменским районами Воронежской области, Алексеевским и </a:t>
            </a:r>
            <a:r>
              <a:rPr lang="ru-RU" sz="1400" dirty="0" err="1">
                <a:solidFill>
                  <a:srgbClr val="002060"/>
                </a:solidFill>
                <a:cs typeface="Times New Roman" pitchFamily="18" charset="0"/>
              </a:rPr>
              <a:t>Красненским</a:t>
            </a:r>
            <a:r>
              <a:rPr lang="ru-RU" sz="1400" dirty="0">
                <a:solidFill>
                  <a:srgbClr val="002060"/>
                </a:solidFill>
                <a:cs typeface="Times New Roman" pitchFamily="18" charset="0"/>
              </a:rPr>
              <a:t> районами Белгородской области</a:t>
            </a:r>
            <a:r>
              <a:rPr lang="ru-RU" sz="1400" dirty="0">
                <a:solidFill>
                  <a:srgbClr val="002060"/>
                </a:solidFill>
              </a:rPr>
              <a:t>. 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31572" y="4827066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    АДМИНИСТРАТИВНО-ТЕРРИТОРИАЛЬНОЕ </a:t>
            </a:r>
            <a:r>
              <a:rPr lang="ru-RU" sz="1600" b="1" dirty="0">
                <a:solidFill>
                  <a:srgbClr val="C00000"/>
                </a:solidFill>
              </a:rPr>
              <a:t>ДЕЛЕНИЕ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45855" y="5424368"/>
            <a:ext cx="3600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>
                <a:solidFill>
                  <a:srgbClr val="002060"/>
                </a:solidFill>
                <a:cs typeface="Times New Roman" pitchFamily="18" charset="0"/>
              </a:rPr>
              <a:t>В состав </a:t>
            </a:r>
            <a:r>
              <a:rPr lang="ru-RU" sz="1400" dirty="0" smtClean="0">
                <a:solidFill>
                  <a:srgbClr val="002060"/>
                </a:solidFill>
                <a:cs typeface="Times New Roman" pitchFamily="18" charset="0"/>
              </a:rPr>
              <a:t>Острогожского муниципального района входит </a:t>
            </a:r>
            <a:r>
              <a:rPr lang="ru-RU" sz="1400" dirty="0">
                <a:solidFill>
                  <a:srgbClr val="002060"/>
                </a:solidFill>
                <a:cs typeface="Times New Roman" pitchFamily="18" charset="0"/>
              </a:rPr>
              <a:t>одно городское </a:t>
            </a:r>
            <a:r>
              <a:rPr lang="ru-RU" sz="1400" dirty="0" smtClean="0">
                <a:solidFill>
                  <a:srgbClr val="002060"/>
                </a:solidFill>
                <a:cs typeface="Times New Roman" pitchFamily="18" charset="0"/>
              </a:rPr>
              <a:t>поселение-город Острогожск, </a:t>
            </a:r>
            <a:r>
              <a:rPr lang="ru-RU" sz="1400" dirty="0">
                <a:solidFill>
                  <a:srgbClr val="002060"/>
                </a:solidFill>
                <a:cs typeface="Times New Roman" pitchFamily="18" charset="0"/>
              </a:rPr>
              <a:t>на территории </a:t>
            </a:r>
            <a:r>
              <a:rPr lang="ru-RU" sz="1400" dirty="0" smtClean="0">
                <a:solidFill>
                  <a:srgbClr val="002060"/>
                </a:solidFill>
                <a:cs typeface="Times New Roman" pitchFamily="18" charset="0"/>
              </a:rPr>
              <a:t>которого расположено </a:t>
            </a:r>
            <a:r>
              <a:rPr lang="ru-RU" sz="1400" dirty="0">
                <a:solidFill>
                  <a:srgbClr val="002060"/>
                </a:solidFill>
                <a:cs typeface="Times New Roman" pitchFamily="18" charset="0"/>
              </a:rPr>
              <a:t>6 населенных пунктов и 19 сельских поселений – 73 населенных пункта. </a:t>
            </a:r>
            <a:endParaRPr lang="ru-RU" sz="14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032604" y="6994419"/>
            <a:ext cx="276993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C00000"/>
                </a:solidFill>
              </a:rPr>
              <a:t>ПЛОЩАДЬ </a:t>
            </a:r>
            <a:r>
              <a:rPr lang="ru-RU" b="1" dirty="0" smtClean="0">
                <a:solidFill>
                  <a:srgbClr val="F76321"/>
                </a:solidFill>
              </a:rPr>
              <a:t>     </a:t>
            </a:r>
            <a:r>
              <a:rPr lang="ru-RU" sz="2000" b="1" dirty="0" smtClean="0">
                <a:solidFill>
                  <a:srgbClr val="002060"/>
                </a:solidFill>
              </a:rPr>
              <a:t>172 </a:t>
            </a:r>
            <a:r>
              <a:rPr lang="ru-RU" sz="2000" b="1" dirty="0" err="1" smtClean="0">
                <a:solidFill>
                  <a:srgbClr val="002060"/>
                </a:solidFill>
              </a:rPr>
              <a:t>тыс.га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6339" y="1837838"/>
            <a:ext cx="2974018" cy="4429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Прямоугольник 16"/>
          <p:cNvSpPr/>
          <p:nvPr/>
        </p:nvSpPr>
        <p:spPr>
          <a:xfrm>
            <a:off x="7578472" y="6771282"/>
            <a:ext cx="27297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СХЕМА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АДМИНИСТРАТИВНО-ТЕРРИТОРИАЛЬНОГО ДЕЛЕНИЯ МУНИЦИПАЛЬНОГО РАЙОНА</a:t>
            </a:r>
          </a:p>
        </p:txBody>
      </p:sp>
      <p:pic>
        <p:nvPicPr>
          <p:cNvPr id="18" name="Picture 3" descr="\\192.168.1.22\publik\Разное\ИНВЕСТИЦИИ\Инвестиционные проекты для Агентства\виды города\Герб Острогожского района 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74956" y="217621"/>
            <a:ext cx="765023" cy="918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845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565" y="-69599"/>
            <a:ext cx="10732628" cy="7851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85615" y="336026"/>
            <a:ext cx="2334870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НАСЕЛЕНИЕ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62079" y="507358"/>
            <a:ext cx="4897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ОСТРОГОЖСКИЙ МУНИЦИПАЛЬНЫЙ РАЙОН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8" name="Picture 3" descr="\\192.168.1.22\publik\Разное\ИНВЕСТИЦИИ\Инвестиционные проекты для Агентства\виды города\Герб Острогожского района 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4955" y="217621"/>
            <a:ext cx="765023" cy="918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Прямоугольник 18"/>
          <p:cNvSpPr/>
          <p:nvPr/>
        </p:nvSpPr>
        <p:spPr>
          <a:xfrm>
            <a:off x="623699" y="920801"/>
            <a:ext cx="248452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C00000"/>
                </a:solidFill>
              </a:rPr>
              <a:t>ОБЩАЯ </a:t>
            </a:r>
            <a:r>
              <a:rPr lang="ru-RU" b="1" dirty="0" smtClean="0">
                <a:solidFill>
                  <a:srgbClr val="C00000"/>
                </a:solidFill>
              </a:rPr>
              <a:t>ЧИСЛЕННОСТЬ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58670 ЧЕЛ.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1810254308"/>
              </p:ext>
            </p:extLst>
          </p:nvPr>
        </p:nvGraphicFramePr>
        <p:xfrm>
          <a:off x="195617" y="2621548"/>
          <a:ext cx="5782486" cy="4869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1009551" y="1951314"/>
            <a:ext cx="337669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</a:rPr>
              <a:t>Национальный</a:t>
            </a:r>
            <a:r>
              <a:rPr lang="ru-RU" b="1" dirty="0" smtClean="0">
                <a:solidFill>
                  <a:srgbClr val="002060"/>
                </a:solidFill>
              </a:rPr>
              <a:t> состав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002057" y="1649062"/>
            <a:ext cx="33040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Соотношение городского и сельского населения, %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23" name="Диаграмма 22"/>
          <p:cNvGraphicFramePr/>
          <p:nvPr>
            <p:extLst>
              <p:ext uri="{D42A27DB-BD31-4B8C-83A1-F6EECF244321}">
                <p14:modId xmlns:p14="http://schemas.microsoft.com/office/powerpoint/2010/main" val="1501217413"/>
              </p:ext>
            </p:extLst>
          </p:nvPr>
        </p:nvGraphicFramePr>
        <p:xfrm>
          <a:off x="6166315" y="1963943"/>
          <a:ext cx="4348291" cy="2799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5762079" y="4716320"/>
            <a:ext cx="2880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Возрастной состав населения, %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val="1069763048"/>
              </p:ext>
            </p:extLst>
          </p:nvPr>
        </p:nvGraphicFramePr>
        <p:xfrm>
          <a:off x="5245578" y="5004845"/>
          <a:ext cx="5407496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389387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0732628" cy="7781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62079" y="507358"/>
            <a:ext cx="4897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ОСТРОГОЖСКИЙ МУНИЦИПАЛЬНЫЙ РАЙОН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8" name="Picture 3" descr="\\192.168.1.22\publik\Разное\ИНВЕСТИЦИИ\Инвестиционные проекты для Агентства\виды города\Герб Острогожского района 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4955" y="217621"/>
            <a:ext cx="765023" cy="918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-1078682" y="1215244"/>
            <a:ext cx="429315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C00000"/>
                </a:solidFill>
              </a:rPr>
              <a:t>ОБРАЗОВАНИЕ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endParaRPr lang="ru-RU" b="1" dirty="0" smtClean="0">
              <a:solidFill>
                <a:srgbClr val="002060"/>
              </a:solidFill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3521906"/>
              </p:ext>
            </p:extLst>
          </p:nvPr>
        </p:nvGraphicFramePr>
        <p:xfrm>
          <a:off x="145455" y="2015770"/>
          <a:ext cx="288032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80"/>
                <a:gridCol w="2160240"/>
              </a:tblGrid>
              <a:tr h="246721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11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Учреждения дошкольного</a:t>
                      </a:r>
                      <a:r>
                        <a:rPr lang="ru-RU" sz="1800" b="1" baseline="0" dirty="0" smtClean="0">
                          <a:solidFill>
                            <a:srgbClr val="002060"/>
                          </a:solidFill>
                        </a:rPr>
                        <a:t> образования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996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29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Средние общеобразовательные школы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996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3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Средние</a:t>
                      </a:r>
                      <a:r>
                        <a:rPr lang="ru-RU" sz="1800" b="1" baseline="0" dirty="0" smtClean="0">
                          <a:solidFill>
                            <a:srgbClr val="002060"/>
                          </a:solidFill>
                        </a:rPr>
                        <a:t> профессиональные учреждения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3025775" y="1233084"/>
            <a:ext cx="29523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</a:rPr>
              <a:t>ЧИСЛЕННОСТЬ УЧРЕЖДЕНИЙ  </a:t>
            </a:r>
            <a:r>
              <a:rPr lang="ru-RU" sz="1600" b="1" dirty="0" smtClean="0">
                <a:solidFill>
                  <a:srgbClr val="C00000"/>
                </a:solidFill>
              </a:rPr>
              <a:t>КУЛЬТУРНО-ДОСУГОВОГО </a:t>
            </a:r>
            <a:r>
              <a:rPr lang="ru-RU" sz="1600" b="1" dirty="0">
                <a:solidFill>
                  <a:srgbClr val="C00000"/>
                </a:solidFill>
              </a:rPr>
              <a:t>ТИПА</a:t>
            </a:r>
          </a:p>
          <a:p>
            <a:pPr algn="ctr"/>
            <a:endParaRPr lang="ru-RU" sz="1600" b="1" dirty="0">
              <a:solidFill>
                <a:srgbClr val="002060"/>
              </a:solidFill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272025"/>
              </p:ext>
            </p:extLst>
          </p:nvPr>
        </p:nvGraphicFramePr>
        <p:xfrm>
          <a:off x="3019056" y="1958926"/>
          <a:ext cx="288032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/>
                <a:gridCol w="2088232"/>
              </a:tblGrid>
              <a:tr h="220029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Историко-художественный музей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996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200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Памятников архитектуры </a:t>
                      </a:r>
                    </a:p>
                    <a:p>
                      <a:pPr algn="l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18-19вв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391686"/>
              </p:ext>
            </p:extLst>
          </p:nvPr>
        </p:nvGraphicFramePr>
        <p:xfrm>
          <a:off x="3025775" y="3744437"/>
          <a:ext cx="288032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/>
                <a:gridCol w="2088232"/>
              </a:tblGrid>
              <a:tr h="29204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36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Библиотек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4797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37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Домов культуры и клубов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996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Школа искусств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6641265"/>
              </p:ext>
            </p:extLst>
          </p:nvPr>
        </p:nvGraphicFramePr>
        <p:xfrm>
          <a:off x="3077543" y="5176802"/>
          <a:ext cx="288032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/>
                <a:gridCol w="2088232"/>
              </a:tblGrid>
              <a:tr h="29204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22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Парков</a:t>
                      </a:r>
                      <a:r>
                        <a:rPr lang="ru-RU" sz="1800" b="1" baseline="0" dirty="0" smtClean="0">
                          <a:solidFill>
                            <a:srgbClr val="002060"/>
                          </a:solidFill>
                        </a:rPr>
                        <a:t> и скверов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4797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9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Многофункциональных спортивных площадок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996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Физкультурно-оздоровительный</a:t>
                      </a:r>
                      <a:r>
                        <a:rPr lang="ru-RU" sz="1800" b="1" baseline="0" dirty="0" smtClean="0">
                          <a:solidFill>
                            <a:srgbClr val="002060"/>
                          </a:solidFill>
                        </a:rPr>
                        <a:t> комплекс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" name="Прямоугольник 26"/>
          <p:cNvSpPr/>
          <p:nvPr/>
        </p:nvSpPr>
        <p:spPr>
          <a:xfrm>
            <a:off x="6450461" y="1215244"/>
            <a:ext cx="3830641" cy="416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b="1" dirty="0" smtClean="0">
                <a:solidFill>
                  <a:srgbClr val="C00000"/>
                </a:solidFill>
              </a:rPr>
              <a:t>ОСНОВНЫЕ ДОСТОПРИМЕЧАТЕЛЬНОСТИ</a:t>
            </a:r>
          </a:p>
        </p:txBody>
      </p: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0863" y="1798511"/>
            <a:ext cx="2220207" cy="1639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4205" y="1798511"/>
            <a:ext cx="2220208" cy="16634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2233" y="4515872"/>
            <a:ext cx="2220207" cy="1602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194" y="4480089"/>
            <a:ext cx="2236184" cy="1602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Прямоугольник 32"/>
          <p:cNvSpPr/>
          <p:nvPr/>
        </p:nvSpPr>
        <p:spPr>
          <a:xfrm>
            <a:off x="6092233" y="3561765"/>
            <a:ext cx="20174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Острогожский </a:t>
            </a:r>
            <a:r>
              <a:rPr lang="ru-RU" sz="1400" b="1" dirty="0" smtClean="0">
                <a:solidFill>
                  <a:srgbClr val="002060"/>
                </a:solidFill>
              </a:rPr>
              <a:t>историко-художественный </a:t>
            </a:r>
            <a:r>
              <a:rPr lang="ru-RU" sz="1400" b="1" dirty="0">
                <a:solidFill>
                  <a:srgbClr val="002060"/>
                </a:solidFill>
              </a:rPr>
              <a:t>музей им. И.Н. Крамского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8526898" y="3563341"/>
            <a:ext cx="19139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Городской сад в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г. Острогожске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6115185" y="6574675"/>
            <a:ext cx="21743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Обелиск героям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 </a:t>
            </a:r>
            <a:r>
              <a:rPr lang="ru-RU" sz="1400" b="1" dirty="0" err="1">
                <a:solidFill>
                  <a:srgbClr val="002060"/>
                </a:solidFill>
              </a:rPr>
              <a:t>Острогожско-Россошанской</a:t>
            </a:r>
            <a:r>
              <a:rPr lang="ru-RU" sz="1400" b="1" dirty="0">
                <a:solidFill>
                  <a:srgbClr val="002060"/>
                </a:solidFill>
              </a:rPr>
              <a:t> операции</a:t>
            </a:r>
            <a:endParaRPr lang="ru-RU" sz="1400" b="1" dirty="0" smtClean="0">
              <a:solidFill>
                <a:srgbClr val="00206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8808849" y="6411242"/>
            <a:ext cx="16320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Памятник природы урочище «Мордва»</a:t>
            </a:r>
          </a:p>
        </p:txBody>
      </p:sp>
    </p:spTree>
    <p:extLst>
      <p:ext uri="{BB962C8B-B14F-4D97-AF65-F5344CB8AC3E}">
        <p14:creationId xmlns:p14="http://schemas.microsoft.com/office/powerpoint/2010/main" val="318765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35" y="-18881"/>
            <a:ext cx="10732628" cy="7800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62080" y="450846"/>
            <a:ext cx="4897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ОСТРОГОЖСКИЙ МУНИЦИПАЛЬНЫЙ РАЙОН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8" name="Picture 3" descr="\\192.168.1.22\publik\Разное\ИНВЕСТИЦИИ\Инвестиционные проекты для Агентства\виды города\Герб Острогожского района 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4955" y="217621"/>
            <a:ext cx="765023" cy="918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TextBox 19"/>
          <p:cNvSpPr txBox="1"/>
          <p:nvPr/>
        </p:nvSpPr>
        <p:spPr>
          <a:xfrm>
            <a:off x="112756" y="353469"/>
            <a:ext cx="4718086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ОСНОВНЫЕ ПОКАЗАТЕЛИ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СОЦИАЛЬНО - ЭКОНОМИЧЕСКОГО РАЗВИТИЯ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9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5725965"/>
              </p:ext>
            </p:extLst>
          </p:nvPr>
        </p:nvGraphicFramePr>
        <p:xfrm>
          <a:off x="112756" y="1947730"/>
          <a:ext cx="10547307" cy="5687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079031" y="1424509"/>
            <a:ext cx="63568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Доходы консолидированного бюджета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170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732628" cy="778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808474" y="196316"/>
            <a:ext cx="48979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ОСТРОГОЖСКИЙ МУНИЦИПАЛЬНЫЙ РАЙОН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8" name="Picture 3" descr="\\192.168.1.22\publik\Разное\ИНВЕСТИЦИИ\Инвестиционные проекты для Агентства\виды города\Герб Острогожского района 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866" y="217621"/>
            <a:ext cx="765023" cy="918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324918" y="1874738"/>
            <a:ext cx="986509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В целях выполнения поставленных задач по разработке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Стратегии социально-экономического развития Острогожского муниципального района на период до 2035 года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u="sng" dirty="0">
                <a:solidFill>
                  <a:srgbClr val="002060"/>
                </a:solidFill>
              </a:rPr>
              <a:t>сформирована следующая нормативная база: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 </a:t>
            </a:r>
            <a:endParaRPr lang="ru-RU" dirty="0">
              <a:solidFill>
                <a:srgbClr val="002060"/>
              </a:solidFill>
            </a:endParaRPr>
          </a:p>
          <a:p>
            <a:pPr lvl="0"/>
            <a:r>
              <a:rPr lang="ru-RU" b="1" dirty="0">
                <a:solidFill>
                  <a:srgbClr val="002060"/>
                </a:solidFill>
              </a:rPr>
              <a:t>Распоряжение № 358-р «Об утверждении плана подготовки документов стратегического планирования»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 </a:t>
            </a:r>
            <a:endParaRPr lang="ru-RU" dirty="0">
              <a:solidFill>
                <a:srgbClr val="002060"/>
              </a:solidFill>
            </a:endParaRPr>
          </a:p>
          <a:p>
            <a:pPr lvl="0"/>
            <a:r>
              <a:rPr lang="ru-RU" b="1" dirty="0">
                <a:solidFill>
                  <a:srgbClr val="002060"/>
                </a:solidFill>
              </a:rPr>
              <a:t>Распоряжение № 359-р «Об участниках разработки Стратегии социально-экономического развития Острогожского муниципального района Воронежской области на период до 2035 года»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 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 </a:t>
            </a:r>
            <a:endParaRPr lang="ru-RU" dirty="0">
              <a:solidFill>
                <a:srgbClr val="002060"/>
              </a:solidFill>
            </a:endParaRPr>
          </a:p>
          <a:p>
            <a:pPr lvl="0"/>
            <a:r>
              <a:rPr lang="ru-RU" b="1" dirty="0">
                <a:solidFill>
                  <a:srgbClr val="002060"/>
                </a:solidFill>
              </a:rPr>
              <a:t>Распоряжение   №  360-р « Об утверждении плана разработки Стратегии социально-экономического развития Острогожского муниципального района Воронежской области на период до 2035 года»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 </a:t>
            </a:r>
            <a:endParaRPr lang="ru-RU" dirty="0">
              <a:solidFill>
                <a:srgbClr val="002060"/>
              </a:solidFill>
            </a:endParaRPr>
          </a:p>
          <a:p>
            <a:pPr lvl="0"/>
            <a:r>
              <a:rPr lang="ru-RU" b="1" dirty="0">
                <a:solidFill>
                  <a:srgbClr val="002060"/>
                </a:solidFill>
              </a:rPr>
              <a:t>Распоряжение № 84-р «Об утверждении рабочей группы по разработке Стратегии социально-экономического развития Острогожского муниципального района Воронежской области на период до 2035 года»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83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7199"/>
            <a:ext cx="10732628" cy="802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098060" y="165307"/>
            <a:ext cx="4897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ОСТРОГОЖСКИЙ МУНИЦИПАЛЬНЫЙ РАЙОН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8" name="Picture 3" descr="\\192.168.1.22\publik\Разное\ИНВЕСТИЦИИ\Инвестиционные проекты для Агентства\виды города\Герб Острогожского района 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0260" y="60236"/>
            <a:ext cx="765023" cy="918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361478" y="930131"/>
            <a:ext cx="103711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Реализованные  инвестиционные проекты за период 2011-2016 г.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лн. руб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04393487"/>
              </p:ext>
            </p:extLst>
          </p:nvPr>
        </p:nvGraphicFramePr>
        <p:xfrm>
          <a:off x="121820" y="1365213"/>
          <a:ext cx="10538243" cy="64824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21820" y="1836126"/>
            <a:ext cx="720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1944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2684" y="262617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52,4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65849" y="3451319"/>
            <a:ext cx="630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76,6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2967" y="4360214"/>
            <a:ext cx="709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1575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2292" y="5264466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385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0362" y="6123157"/>
            <a:ext cx="450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15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9531" y="7035215"/>
            <a:ext cx="585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621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89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7199"/>
            <a:ext cx="10732628" cy="802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017664" y="140586"/>
            <a:ext cx="70567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ОСТРОГОЖСКИЙ МУНИЦИПАЛЬНЫЙ РАЙОН</a:t>
            </a:r>
          </a:p>
          <a:p>
            <a:pPr algn="ctr"/>
            <a:endParaRPr lang="ru-RU" sz="20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Значение показателей (индикаторов) достижения стратегических целей </a:t>
            </a:r>
            <a:endParaRPr lang="ru-RU" sz="1600" b="1" dirty="0">
              <a:solidFill>
                <a:srgbClr val="002060"/>
              </a:solidFill>
            </a:endParaRPr>
          </a:p>
        </p:txBody>
      </p:sp>
      <p:pic>
        <p:nvPicPr>
          <p:cNvPr id="18" name="Picture 3" descr="\\192.168.1.22\publik\Разное\ИНВЕСТИЦИИ\Инвестиционные проекты для Агентства\виды города\Герб Острогожского района 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5455" y="140586"/>
            <a:ext cx="765023" cy="918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776717"/>
              </p:ext>
            </p:extLst>
          </p:nvPr>
        </p:nvGraphicFramePr>
        <p:xfrm>
          <a:off x="289469" y="1154658"/>
          <a:ext cx="10225137" cy="66688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3389"/>
                <a:gridCol w="2165441"/>
                <a:gridCol w="1342751"/>
                <a:gridCol w="1343389"/>
                <a:gridCol w="1343389"/>
                <a:gridCol w="1343389"/>
                <a:gridCol w="1343389"/>
              </a:tblGrid>
              <a:tr h="15805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 измерения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Плановое значение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Фактическое значение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Отклонение</a:t>
                      </a:r>
                      <a:endParaRPr lang="ru-RU" sz="7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506" marR="37506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96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-/+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</a:tr>
              <a:tr h="24922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Коэффициент естественного прироста населения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промилле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-9,1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-11,6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-2,5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78,4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</a:tr>
              <a:tr h="24922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Среднегодовая численность постоянного населения </a:t>
                      </a:r>
                      <a:endParaRPr lang="ru-RU" sz="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чел.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57,7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58,7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+1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101,7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</a:tr>
              <a:tr h="3419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Коэффициент миграционного притока населения</a:t>
                      </a:r>
                      <a:endParaRPr lang="ru-RU" sz="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промилле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+3,2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+7,2</a:t>
                      </a:r>
                      <a:endParaRPr lang="ru-RU" sz="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+4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2,3 раза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</a:tr>
              <a:tr h="4559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Отношение средней начисленной заработной платы работников к прожиточному минимуму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2,41 раза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2,46 раза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+5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102,1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</a:tr>
              <a:tr h="3419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 официально зарегистрированной безработицы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1,22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1,13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108,0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</a:tr>
              <a:tr h="3419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инвестиций в основной капитал на душу населения</a:t>
                      </a:r>
                      <a:endParaRPr lang="ru-RU" sz="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14728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42899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+28171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2,9 раза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</a:tr>
              <a:tr h="4559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субъектов малого и среднего предпринимательства на 10 тыс. человек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</a:t>
                      </a:r>
                      <a:endParaRPr lang="ru-RU" sz="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230,77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242,37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+11,6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105,0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</a:tr>
              <a:tr h="3419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Обеспеченность жильем населения кв. м на 1 человека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кв. метров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28,1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28,1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</a:tr>
              <a:tr h="5698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консолидированного бюджета муниципального района на культуру в расчете на одного жителя 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971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1001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+30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103,1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</a:tr>
              <a:tr h="4559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населения, систематически занимающегося физической культурой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38,5</a:t>
                      </a:r>
                      <a:endParaRPr lang="ru-RU" sz="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38,8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+0,3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100,8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</a:tr>
              <a:tr h="3419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Собственные доходы местного бюджета на душу населения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5399</a:t>
                      </a:r>
                      <a:endParaRPr lang="ru-RU" sz="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6003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+604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111,2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</a:tr>
              <a:tr h="6838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 обеспеченности дошкольными образовательными учреждениями в расчете на 100 детей дошкольного возраста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49,46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+20,5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141,5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</a:tr>
              <a:tr h="9118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бюджета муниципального образования на общее образование в расчете на 1 обучающегося в муниципальных общеобразовательных учреждениях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11067,23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11783,7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+716,5</a:t>
                      </a:r>
                      <a:endParaRPr lang="ru-RU" sz="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106,5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</a:tr>
              <a:tr h="5698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Удовлетворенность населения деятельностью органов местного самоуправления, от числа опрошенных граждан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51,5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51,5</a:t>
                      </a:r>
                      <a:endParaRPr lang="ru-RU" sz="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506" marR="37506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378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7199"/>
            <a:ext cx="10732628" cy="802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62080" y="60236"/>
            <a:ext cx="4897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ОСТРОГОЖСКИЙ МУНИЦИПАЛЬНЫЙ РАЙОН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8" name="Picture 3" descr="\\192.168.1.22\publik\Разное\ИНВЕСТИЦИИ\Инвестиционные проекты для Агентства\виды города\Герб Острогожского района 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4955" y="0"/>
            <a:ext cx="765023" cy="918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74468" y="62415"/>
            <a:ext cx="4158895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Проблемы социально-экономического </a:t>
            </a:r>
            <a:endParaRPr lang="ru-RU" b="1" dirty="0" smtClean="0">
              <a:solidFill>
                <a:srgbClr val="002060"/>
              </a:solidFill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развития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Острогожского </a:t>
            </a:r>
            <a:r>
              <a:rPr lang="ru-RU" b="1" dirty="0">
                <a:solidFill>
                  <a:srgbClr val="002060"/>
                </a:solidFill>
              </a:rPr>
              <a:t>муниципального района</a:t>
            </a:r>
            <a:endParaRPr lang="ru-RU" dirty="0">
              <a:solidFill>
                <a:srgbClr val="002060"/>
              </a:solidFill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(Социальные)</a:t>
            </a:r>
            <a:endParaRPr lang="ru-RU" dirty="0">
              <a:solidFill>
                <a:srgbClr val="002060"/>
              </a:solidFill>
            </a:endParaRPr>
          </a:p>
          <a:p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909167"/>
              </p:ext>
            </p:extLst>
          </p:nvPr>
        </p:nvGraphicFramePr>
        <p:xfrm>
          <a:off x="145455" y="1226666"/>
          <a:ext cx="10369152" cy="65552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41171"/>
                <a:gridCol w="7027981"/>
              </a:tblGrid>
              <a:tr h="3505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Проблема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166" marR="6216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Причины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166" marR="62166" marT="0" marB="0"/>
                </a:tc>
              </a:tr>
              <a:tr h="1885282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200" b="1" dirty="0">
                          <a:effectLst/>
                        </a:rPr>
                        <a:t>Неблагоприятная демографическая ситуация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166" marR="6216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-Низкие доходы населения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-Бытовая неустроенность молодых семей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-Отсутствие социального жилья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-Недостаточное количество мест в дошкольных учреждениях района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-Недостаточность рабочих мест, безработица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-Рост заболеваемости ВИЧ/СПИД, туберкулезом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-Низкий процент мигрантов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166" marR="62166" marT="0" marB="0"/>
                </a:tc>
              </a:tr>
              <a:tr h="3240548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b="1" dirty="0" smtClean="0">
                          <a:effectLst/>
                        </a:rPr>
                        <a:t>2. Медицинское </a:t>
                      </a:r>
                      <a:r>
                        <a:rPr lang="ru-RU" sz="1200" b="1" dirty="0">
                          <a:effectLst/>
                        </a:rPr>
                        <a:t>обслуживание граждан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166" marR="6216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-Старение населения и рост числа хронических болезней (при этом прямые расходы на лечение значительно ниже, чем экономические потери от нетрудоспособности)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-Ориентация пациентов на новые методы лечения, а не на здоровый образ жизни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-Устаревшая система организации и финансирования здравоохранения(ориентирована на лечение острых заболеваний, плохо приспособлена для спектра современных болезней – рак, диабет, инсульты)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-Недостаточно квалифицированных кадров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- Отсутствие кардиологического центра в районе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-Отсутствие современного медицинского комплекса в районе (структурные подразделения БУЗ ВО «</a:t>
                      </a:r>
                      <a:r>
                        <a:rPr lang="ru-RU" sz="1200" b="1" dirty="0" err="1">
                          <a:effectLst/>
                        </a:rPr>
                        <a:t>Острогожская</a:t>
                      </a:r>
                      <a:r>
                        <a:rPr lang="ru-RU" sz="1200" b="1" dirty="0">
                          <a:effectLst/>
                        </a:rPr>
                        <a:t> РБ» находятся в разрозненных помещениях)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166" marR="62166" marT="0" marB="0"/>
                </a:tc>
              </a:tr>
              <a:tr h="1078904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b="1" dirty="0" smtClean="0">
                          <a:effectLst/>
                        </a:rPr>
                        <a:t>3. Образование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166" marR="6216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-Отсутствие технических возможностей в пищеблоках городских школ для организации двухразового горячего питания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- Наличие очереди в дошкольные учреждения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-Недостаточно кадров квалифицированных тренеров 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166" marR="6216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48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1305</TotalTime>
  <Words>1647</Words>
  <Application>Microsoft Office PowerPoint</Application>
  <PresentationFormat>Произвольный</PresentationFormat>
  <Paragraphs>373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Anna-adm</dc:creator>
  <cp:lastModifiedBy>Admin</cp:lastModifiedBy>
  <cp:revision>146</cp:revision>
  <cp:lastPrinted>2017-04-03T06:59:05Z</cp:lastPrinted>
  <dcterms:created xsi:type="dcterms:W3CDTF">2015-09-08T12:58:46Z</dcterms:created>
  <dcterms:modified xsi:type="dcterms:W3CDTF">2017-04-03T06:59:46Z</dcterms:modified>
</cp:coreProperties>
</file>